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57" r:id="rId6"/>
    <p:sldId id="265" r:id="rId7"/>
    <p:sldId id="266" r:id="rId8"/>
    <p:sldId id="267" r:id="rId9"/>
    <p:sldId id="268" r:id="rId10"/>
    <p:sldId id="270" r:id="rId11"/>
    <p:sldId id="272" r:id="rId12"/>
    <p:sldId id="271" r:id="rId13"/>
    <p:sldId id="269" r:id="rId14"/>
    <p:sldId id="26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7C5BD"/>
    <a:srgbClr val="FFFFFF"/>
    <a:srgbClr val="6EC5C5"/>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A2D883-CAC5-42D2-A35C-B7E09F603A4A}" v="6" dt="2026-10-02T10:21:32.2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68"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 Speight" userId="40ad1aa5-c307-4da8-813d-7d83afc0de80" providerId="ADAL" clId="{EF7D23A8-0C51-4A8B-8445-4DDFBC00ADFD}"/>
    <pc:docChg chg="modSld">
      <pc:chgData name="Chris Speight" userId="40ad1aa5-c307-4da8-813d-7d83afc0de80" providerId="ADAL" clId="{EF7D23A8-0C51-4A8B-8445-4DDFBC00ADFD}" dt="2026-10-02T10:22:54.343" v="48" actId="113"/>
      <pc:docMkLst>
        <pc:docMk/>
      </pc:docMkLst>
      <pc:sldChg chg="modSp mod">
        <pc:chgData name="Chris Speight" userId="40ad1aa5-c307-4da8-813d-7d83afc0de80" providerId="ADAL" clId="{EF7D23A8-0C51-4A8B-8445-4DDFBC00ADFD}" dt="2026-10-02T10:21:03.944" v="20" actId="20577"/>
        <pc:sldMkLst>
          <pc:docMk/>
          <pc:sldMk cId="2073590413" sldId="267"/>
        </pc:sldMkLst>
        <pc:spChg chg="mod">
          <ac:chgData name="Chris Speight" userId="40ad1aa5-c307-4da8-813d-7d83afc0de80" providerId="ADAL" clId="{EF7D23A8-0C51-4A8B-8445-4DDFBC00ADFD}" dt="2026-10-02T10:21:03.944" v="20" actId="20577"/>
          <ac:spMkLst>
            <pc:docMk/>
            <pc:sldMk cId="2073590413" sldId="267"/>
            <ac:spMk id="3" creationId="{A50B3BD5-3ABE-F854-3A9D-B2B1E36A5A21}"/>
          </ac:spMkLst>
        </pc:spChg>
      </pc:sldChg>
      <pc:sldChg chg="modSp mod">
        <pc:chgData name="Chris Speight" userId="40ad1aa5-c307-4da8-813d-7d83afc0de80" providerId="ADAL" clId="{EF7D23A8-0C51-4A8B-8445-4DDFBC00ADFD}" dt="2026-10-02T10:22:54.343" v="48" actId="113"/>
        <pc:sldMkLst>
          <pc:docMk/>
          <pc:sldMk cId="214109342" sldId="272"/>
        </pc:sldMkLst>
        <pc:spChg chg="mod">
          <ac:chgData name="Chris Speight" userId="40ad1aa5-c307-4da8-813d-7d83afc0de80" providerId="ADAL" clId="{EF7D23A8-0C51-4A8B-8445-4DDFBC00ADFD}" dt="2026-10-02T10:22:05.261" v="43" actId="1076"/>
          <ac:spMkLst>
            <pc:docMk/>
            <pc:sldMk cId="214109342" sldId="272"/>
            <ac:spMk id="2" creationId="{627B07B5-3272-3FFD-77B1-55278C8EAA8F}"/>
          </ac:spMkLst>
        </pc:spChg>
        <pc:spChg chg="mod">
          <ac:chgData name="Chris Speight" userId="40ad1aa5-c307-4da8-813d-7d83afc0de80" providerId="ADAL" clId="{EF7D23A8-0C51-4A8B-8445-4DDFBC00ADFD}" dt="2026-10-02T10:22:54.343" v="48" actId="113"/>
          <ac:spMkLst>
            <pc:docMk/>
            <pc:sldMk cId="214109342" sldId="272"/>
            <ac:spMk id="3" creationId="{7A87341B-8698-4671-70EC-8569EFC1C068}"/>
          </ac:spMkLst>
        </pc:spChg>
        <pc:spChg chg="mod">
          <ac:chgData name="Chris Speight" userId="40ad1aa5-c307-4da8-813d-7d83afc0de80" providerId="ADAL" clId="{EF7D23A8-0C51-4A8B-8445-4DDFBC00ADFD}" dt="2026-10-02T10:22:07.632" v="44" actId="1076"/>
          <ac:spMkLst>
            <pc:docMk/>
            <pc:sldMk cId="214109342" sldId="272"/>
            <ac:spMk id="6" creationId="{19C35D8A-6B98-9A87-3CE1-34A6CBAF525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CF23A-CD66-493B-B242-6F288534B03E}"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227A0-EC39-4A9A-9CCD-56F4BBB0450A}" type="slidenum">
              <a:rPr lang="en-GB" smtClean="0"/>
              <a:t>‹#›</a:t>
            </a:fld>
            <a:endParaRPr lang="en-GB"/>
          </a:p>
        </p:txBody>
      </p:sp>
    </p:spTree>
    <p:extLst>
      <p:ext uri="{BB962C8B-B14F-4D97-AF65-F5344CB8AC3E}">
        <p14:creationId xmlns:p14="http://schemas.microsoft.com/office/powerpoint/2010/main" val="2942659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0B640-58B0-2B37-682A-9F94A8C00A2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8E3C945-871F-6897-D772-2D0F3B4871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A61A4FA-E87C-5795-6C10-1A340F9E6D3E}"/>
              </a:ext>
            </a:extLst>
          </p:cNvPr>
          <p:cNvSpPr>
            <a:spLocks noGrp="1"/>
          </p:cNvSpPr>
          <p:nvPr>
            <p:ph type="dt" sz="half" idx="10"/>
          </p:nvPr>
        </p:nvSpPr>
        <p:spPr/>
        <p:txBody>
          <a:bodyPr/>
          <a:lstStyle/>
          <a:p>
            <a:fld id="{1DF00C3F-CDD0-4AE0-95E5-9CD8C9FA45CB}" type="datetimeFigureOut">
              <a:rPr lang="en-GB" smtClean="0"/>
              <a:t>02/10/2026</a:t>
            </a:fld>
            <a:endParaRPr lang="en-GB"/>
          </a:p>
        </p:txBody>
      </p:sp>
      <p:sp>
        <p:nvSpPr>
          <p:cNvPr id="5" name="Footer Placeholder 4">
            <a:extLst>
              <a:ext uri="{FF2B5EF4-FFF2-40B4-BE49-F238E27FC236}">
                <a16:creationId xmlns:a16="http://schemas.microsoft.com/office/drawing/2014/main" id="{3BF7AC3C-AB91-4B6F-3658-98C3D5EC8ED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C1EDFCD-24E7-1F0E-7856-E19169CE9C67}"/>
              </a:ext>
            </a:extLst>
          </p:cNvPr>
          <p:cNvSpPr>
            <a:spLocks noGrp="1"/>
          </p:cNvSpPr>
          <p:nvPr>
            <p:ph type="sldNum" sz="quarter" idx="12"/>
          </p:nvPr>
        </p:nvSpPr>
        <p:spPr/>
        <p:txBody>
          <a:bodyPr/>
          <a:lstStyle/>
          <a:p>
            <a:fld id="{6550D090-D2EE-4F9F-B917-EB43218B0687}" type="slidenum">
              <a:rPr lang="en-GB" smtClean="0"/>
              <a:t>‹#›</a:t>
            </a:fld>
            <a:endParaRPr lang="en-GB"/>
          </a:p>
        </p:txBody>
      </p:sp>
    </p:spTree>
    <p:extLst>
      <p:ext uri="{BB962C8B-B14F-4D97-AF65-F5344CB8AC3E}">
        <p14:creationId xmlns:p14="http://schemas.microsoft.com/office/powerpoint/2010/main" val="1110731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5724B-58EA-51B1-90FC-5739FCE78F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1DBEB29-B1BE-2977-6568-84AF399C604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3E11051-DBBD-C8D6-77C6-1F6C6673483E}"/>
              </a:ext>
            </a:extLst>
          </p:cNvPr>
          <p:cNvSpPr>
            <a:spLocks noGrp="1"/>
          </p:cNvSpPr>
          <p:nvPr>
            <p:ph type="dt" sz="half" idx="10"/>
          </p:nvPr>
        </p:nvSpPr>
        <p:spPr/>
        <p:txBody>
          <a:bodyPr/>
          <a:lstStyle/>
          <a:p>
            <a:fld id="{1DF00C3F-CDD0-4AE0-95E5-9CD8C9FA45CB}" type="datetimeFigureOut">
              <a:rPr lang="en-GB" smtClean="0"/>
              <a:t>02/10/2026</a:t>
            </a:fld>
            <a:endParaRPr lang="en-GB"/>
          </a:p>
        </p:txBody>
      </p:sp>
      <p:sp>
        <p:nvSpPr>
          <p:cNvPr id="5" name="Footer Placeholder 4">
            <a:extLst>
              <a:ext uri="{FF2B5EF4-FFF2-40B4-BE49-F238E27FC236}">
                <a16:creationId xmlns:a16="http://schemas.microsoft.com/office/drawing/2014/main" id="{E22DDC19-3871-C409-BB40-61D5CA71D4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ABC2A3-704E-FEC9-2FA6-BD185A3464BA}"/>
              </a:ext>
            </a:extLst>
          </p:cNvPr>
          <p:cNvSpPr>
            <a:spLocks noGrp="1"/>
          </p:cNvSpPr>
          <p:nvPr>
            <p:ph type="sldNum" sz="quarter" idx="12"/>
          </p:nvPr>
        </p:nvSpPr>
        <p:spPr/>
        <p:txBody>
          <a:bodyPr/>
          <a:lstStyle/>
          <a:p>
            <a:fld id="{6550D090-D2EE-4F9F-B917-EB43218B0687}" type="slidenum">
              <a:rPr lang="en-GB" smtClean="0"/>
              <a:t>‹#›</a:t>
            </a:fld>
            <a:endParaRPr lang="en-GB"/>
          </a:p>
        </p:txBody>
      </p:sp>
    </p:spTree>
    <p:extLst>
      <p:ext uri="{BB962C8B-B14F-4D97-AF65-F5344CB8AC3E}">
        <p14:creationId xmlns:p14="http://schemas.microsoft.com/office/powerpoint/2010/main" val="1322717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2658C-F312-32F3-60E0-401E1610AA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9CD0CD0-B18C-231B-2216-ED74AEF3EC1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7650D4-61ED-18A5-3AE6-100A3C518177}"/>
              </a:ext>
            </a:extLst>
          </p:cNvPr>
          <p:cNvSpPr>
            <a:spLocks noGrp="1"/>
          </p:cNvSpPr>
          <p:nvPr>
            <p:ph type="dt" sz="half" idx="10"/>
          </p:nvPr>
        </p:nvSpPr>
        <p:spPr/>
        <p:txBody>
          <a:bodyPr/>
          <a:lstStyle/>
          <a:p>
            <a:fld id="{1DF00C3F-CDD0-4AE0-95E5-9CD8C9FA45CB}" type="datetimeFigureOut">
              <a:rPr lang="en-GB" smtClean="0"/>
              <a:t>02/10/2026</a:t>
            </a:fld>
            <a:endParaRPr lang="en-GB"/>
          </a:p>
        </p:txBody>
      </p:sp>
      <p:sp>
        <p:nvSpPr>
          <p:cNvPr id="5" name="Footer Placeholder 4">
            <a:extLst>
              <a:ext uri="{FF2B5EF4-FFF2-40B4-BE49-F238E27FC236}">
                <a16:creationId xmlns:a16="http://schemas.microsoft.com/office/drawing/2014/main" id="{06A0665A-A3E4-2995-7957-2BFF5EEAE4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019C90-E09F-CA65-CA1A-E1887026211A}"/>
              </a:ext>
            </a:extLst>
          </p:cNvPr>
          <p:cNvSpPr>
            <a:spLocks noGrp="1"/>
          </p:cNvSpPr>
          <p:nvPr>
            <p:ph type="sldNum" sz="quarter" idx="12"/>
          </p:nvPr>
        </p:nvSpPr>
        <p:spPr/>
        <p:txBody>
          <a:bodyPr/>
          <a:lstStyle/>
          <a:p>
            <a:fld id="{6550D090-D2EE-4F9F-B917-EB43218B0687}" type="slidenum">
              <a:rPr lang="en-GB" smtClean="0"/>
              <a:t>‹#›</a:t>
            </a:fld>
            <a:endParaRPr lang="en-GB"/>
          </a:p>
        </p:txBody>
      </p:sp>
    </p:spTree>
    <p:extLst>
      <p:ext uri="{BB962C8B-B14F-4D97-AF65-F5344CB8AC3E}">
        <p14:creationId xmlns:p14="http://schemas.microsoft.com/office/powerpoint/2010/main" val="1378018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E7732-039C-40FD-A8FA-367666A1649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ECA323-0D82-4EE7-D237-8BBC451D90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D9676A6-3F1F-1014-CFB0-76ED23AE2A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6FA7E33-525B-4E6B-2ECA-202D728392F9}"/>
              </a:ext>
            </a:extLst>
          </p:cNvPr>
          <p:cNvSpPr>
            <a:spLocks noGrp="1"/>
          </p:cNvSpPr>
          <p:nvPr>
            <p:ph type="dt" sz="half" idx="10"/>
          </p:nvPr>
        </p:nvSpPr>
        <p:spPr/>
        <p:txBody>
          <a:bodyPr/>
          <a:lstStyle/>
          <a:p>
            <a:fld id="{1DF00C3F-CDD0-4AE0-95E5-9CD8C9FA45CB}" type="datetimeFigureOut">
              <a:rPr lang="en-GB" smtClean="0"/>
              <a:t>02/10/2026</a:t>
            </a:fld>
            <a:endParaRPr lang="en-GB"/>
          </a:p>
        </p:txBody>
      </p:sp>
      <p:sp>
        <p:nvSpPr>
          <p:cNvPr id="6" name="Footer Placeholder 5">
            <a:extLst>
              <a:ext uri="{FF2B5EF4-FFF2-40B4-BE49-F238E27FC236}">
                <a16:creationId xmlns:a16="http://schemas.microsoft.com/office/drawing/2014/main" id="{82275472-EFFA-E4B7-F8B5-3DC007B830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29C3ED-DB6A-46DA-2AB2-EBEA3283BE5F}"/>
              </a:ext>
            </a:extLst>
          </p:cNvPr>
          <p:cNvSpPr>
            <a:spLocks noGrp="1"/>
          </p:cNvSpPr>
          <p:nvPr>
            <p:ph type="sldNum" sz="quarter" idx="12"/>
          </p:nvPr>
        </p:nvSpPr>
        <p:spPr/>
        <p:txBody>
          <a:bodyPr/>
          <a:lstStyle/>
          <a:p>
            <a:fld id="{6550D090-D2EE-4F9F-B917-EB43218B0687}" type="slidenum">
              <a:rPr lang="en-GB" smtClean="0"/>
              <a:t>‹#›</a:t>
            </a:fld>
            <a:endParaRPr lang="en-GB"/>
          </a:p>
        </p:txBody>
      </p:sp>
    </p:spTree>
    <p:extLst>
      <p:ext uri="{BB962C8B-B14F-4D97-AF65-F5344CB8AC3E}">
        <p14:creationId xmlns:p14="http://schemas.microsoft.com/office/powerpoint/2010/main" val="719589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5AA0F-ECFA-29E3-7BF6-40D55A62B0F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5998415-ABB9-FE49-0D6E-6E85FD2FD3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5C52120-A44C-8AEE-4A9A-91212FB202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9164F3C-A1B7-DDF9-000A-384EB4ECBA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C61690-3185-EA88-54F3-3F4E4747B9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EF623C8-4EF8-D62A-23EA-A26D5000780C}"/>
              </a:ext>
            </a:extLst>
          </p:cNvPr>
          <p:cNvSpPr>
            <a:spLocks noGrp="1"/>
          </p:cNvSpPr>
          <p:nvPr>
            <p:ph type="dt" sz="half" idx="10"/>
          </p:nvPr>
        </p:nvSpPr>
        <p:spPr/>
        <p:txBody>
          <a:bodyPr/>
          <a:lstStyle/>
          <a:p>
            <a:fld id="{1DF00C3F-CDD0-4AE0-95E5-9CD8C9FA45CB}" type="datetimeFigureOut">
              <a:rPr lang="en-GB" smtClean="0"/>
              <a:t>02/10/2026</a:t>
            </a:fld>
            <a:endParaRPr lang="en-GB"/>
          </a:p>
        </p:txBody>
      </p:sp>
      <p:sp>
        <p:nvSpPr>
          <p:cNvPr id="8" name="Footer Placeholder 7">
            <a:extLst>
              <a:ext uri="{FF2B5EF4-FFF2-40B4-BE49-F238E27FC236}">
                <a16:creationId xmlns:a16="http://schemas.microsoft.com/office/drawing/2014/main" id="{D12AFF5B-4FD3-1E09-06CE-D31867B137B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65573DA-92A5-13EA-2E1A-C3450B2D8C22}"/>
              </a:ext>
            </a:extLst>
          </p:cNvPr>
          <p:cNvSpPr>
            <a:spLocks noGrp="1"/>
          </p:cNvSpPr>
          <p:nvPr>
            <p:ph type="sldNum" sz="quarter" idx="12"/>
          </p:nvPr>
        </p:nvSpPr>
        <p:spPr/>
        <p:txBody>
          <a:bodyPr/>
          <a:lstStyle/>
          <a:p>
            <a:fld id="{6550D090-D2EE-4F9F-B917-EB43218B0687}" type="slidenum">
              <a:rPr lang="en-GB" smtClean="0"/>
              <a:t>‹#›</a:t>
            </a:fld>
            <a:endParaRPr lang="en-GB"/>
          </a:p>
        </p:txBody>
      </p:sp>
    </p:spTree>
    <p:extLst>
      <p:ext uri="{BB962C8B-B14F-4D97-AF65-F5344CB8AC3E}">
        <p14:creationId xmlns:p14="http://schemas.microsoft.com/office/powerpoint/2010/main" val="1587469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20187-8FB0-DC7C-48DE-4DCDF29C6EF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5AF202E-9F08-5A77-4D17-5D0837098429}"/>
              </a:ext>
            </a:extLst>
          </p:cNvPr>
          <p:cNvSpPr>
            <a:spLocks noGrp="1"/>
          </p:cNvSpPr>
          <p:nvPr>
            <p:ph type="dt" sz="half" idx="10"/>
          </p:nvPr>
        </p:nvSpPr>
        <p:spPr/>
        <p:txBody>
          <a:bodyPr/>
          <a:lstStyle/>
          <a:p>
            <a:fld id="{1DF00C3F-CDD0-4AE0-95E5-9CD8C9FA45CB}" type="datetimeFigureOut">
              <a:rPr lang="en-GB" smtClean="0"/>
              <a:t>02/10/2026</a:t>
            </a:fld>
            <a:endParaRPr lang="en-GB"/>
          </a:p>
        </p:txBody>
      </p:sp>
      <p:sp>
        <p:nvSpPr>
          <p:cNvPr id="4" name="Footer Placeholder 3">
            <a:extLst>
              <a:ext uri="{FF2B5EF4-FFF2-40B4-BE49-F238E27FC236}">
                <a16:creationId xmlns:a16="http://schemas.microsoft.com/office/drawing/2014/main" id="{315384E7-E66C-0C9F-E3F7-50CE3B5F4BE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157A7A2-8038-2A7B-E7F2-09F5AB285331}"/>
              </a:ext>
            </a:extLst>
          </p:cNvPr>
          <p:cNvSpPr>
            <a:spLocks noGrp="1"/>
          </p:cNvSpPr>
          <p:nvPr>
            <p:ph type="sldNum" sz="quarter" idx="12"/>
          </p:nvPr>
        </p:nvSpPr>
        <p:spPr/>
        <p:txBody>
          <a:bodyPr/>
          <a:lstStyle/>
          <a:p>
            <a:fld id="{6550D090-D2EE-4F9F-B917-EB43218B0687}" type="slidenum">
              <a:rPr lang="en-GB" smtClean="0"/>
              <a:t>‹#›</a:t>
            </a:fld>
            <a:endParaRPr lang="en-GB"/>
          </a:p>
        </p:txBody>
      </p:sp>
    </p:spTree>
    <p:extLst>
      <p:ext uri="{BB962C8B-B14F-4D97-AF65-F5344CB8AC3E}">
        <p14:creationId xmlns:p14="http://schemas.microsoft.com/office/powerpoint/2010/main" val="1523709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3240FD1-6F52-B9A1-9C6E-E5FB664FA3B9}"/>
              </a:ext>
            </a:extLst>
          </p:cNvPr>
          <p:cNvSpPr>
            <a:spLocks noGrp="1"/>
          </p:cNvSpPr>
          <p:nvPr>
            <p:ph type="dt" sz="half" idx="10"/>
          </p:nvPr>
        </p:nvSpPr>
        <p:spPr/>
        <p:txBody>
          <a:bodyPr/>
          <a:lstStyle/>
          <a:p>
            <a:fld id="{1DF00C3F-CDD0-4AE0-95E5-9CD8C9FA45CB}" type="datetimeFigureOut">
              <a:rPr lang="en-GB" smtClean="0"/>
              <a:t>02/10/2026</a:t>
            </a:fld>
            <a:endParaRPr lang="en-GB"/>
          </a:p>
        </p:txBody>
      </p:sp>
      <p:sp>
        <p:nvSpPr>
          <p:cNvPr id="3" name="Footer Placeholder 2">
            <a:extLst>
              <a:ext uri="{FF2B5EF4-FFF2-40B4-BE49-F238E27FC236}">
                <a16:creationId xmlns:a16="http://schemas.microsoft.com/office/drawing/2014/main" id="{9F36392D-C8C8-736B-92F8-DDC298AFE83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67E15DA-18CC-16E2-972E-B4531B10B930}"/>
              </a:ext>
            </a:extLst>
          </p:cNvPr>
          <p:cNvSpPr>
            <a:spLocks noGrp="1"/>
          </p:cNvSpPr>
          <p:nvPr>
            <p:ph type="sldNum" sz="quarter" idx="12"/>
          </p:nvPr>
        </p:nvSpPr>
        <p:spPr/>
        <p:txBody>
          <a:bodyPr/>
          <a:lstStyle/>
          <a:p>
            <a:fld id="{6550D090-D2EE-4F9F-B917-EB43218B0687}" type="slidenum">
              <a:rPr lang="en-GB" smtClean="0"/>
              <a:t>‹#›</a:t>
            </a:fld>
            <a:endParaRPr lang="en-GB"/>
          </a:p>
        </p:txBody>
      </p:sp>
    </p:spTree>
    <p:extLst>
      <p:ext uri="{BB962C8B-B14F-4D97-AF65-F5344CB8AC3E}">
        <p14:creationId xmlns:p14="http://schemas.microsoft.com/office/powerpoint/2010/main" val="29118508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E4B1B-68F4-81B5-4006-E4E35B28FA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FCC833A-3775-FDF5-A1B8-5FAB1A0F21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7003BAC-F319-6AED-BBB0-8094C81506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93312-001A-5749-2B20-87716E135829}"/>
              </a:ext>
            </a:extLst>
          </p:cNvPr>
          <p:cNvSpPr>
            <a:spLocks noGrp="1"/>
          </p:cNvSpPr>
          <p:nvPr>
            <p:ph type="dt" sz="half" idx="10"/>
          </p:nvPr>
        </p:nvSpPr>
        <p:spPr/>
        <p:txBody>
          <a:bodyPr/>
          <a:lstStyle/>
          <a:p>
            <a:fld id="{1DF00C3F-CDD0-4AE0-95E5-9CD8C9FA45CB}" type="datetimeFigureOut">
              <a:rPr lang="en-GB" smtClean="0"/>
              <a:t>02/10/2026</a:t>
            </a:fld>
            <a:endParaRPr lang="en-GB"/>
          </a:p>
        </p:txBody>
      </p:sp>
      <p:sp>
        <p:nvSpPr>
          <p:cNvPr id="6" name="Footer Placeholder 5">
            <a:extLst>
              <a:ext uri="{FF2B5EF4-FFF2-40B4-BE49-F238E27FC236}">
                <a16:creationId xmlns:a16="http://schemas.microsoft.com/office/drawing/2014/main" id="{0F9E02CD-6C18-0691-BD59-9CD89958A0D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17962D-74C6-345D-358C-5D99B3A5FBEA}"/>
              </a:ext>
            </a:extLst>
          </p:cNvPr>
          <p:cNvSpPr>
            <a:spLocks noGrp="1"/>
          </p:cNvSpPr>
          <p:nvPr>
            <p:ph type="sldNum" sz="quarter" idx="12"/>
          </p:nvPr>
        </p:nvSpPr>
        <p:spPr/>
        <p:txBody>
          <a:bodyPr/>
          <a:lstStyle/>
          <a:p>
            <a:fld id="{6550D090-D2EE-4F9F-B917-EB43218B0687}" type="slidenum">
              <a:rPr lang="en-GB" smtClean="0"/>
              <a:t>‹#›</a:t>
            </a:fld>
            <a:endParaRPr lang="en-GB"/>
          </a:p>
        </p:txBody>
      </p:sp>
    </p:spTree>
    <p:extLst>
      <p:ext uri="{BB962C8B-B14F-4D97-AF65-F5344CB8AC3E}">
        <p14:creationId xmlns:p14="http://schemas.microsoft.com/office/powerpoint/2010/main" val="2767544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CEBCE-0C01-AE61-5C9A-1518A8AB69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F10C87C-0F5C-B2C9-4754-B94FC8B375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1118D40-39BB-CF8E-25DB-DACF5C656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AE15B3-199E-7CFF-975B-9234EB0221CA}"/>
              </a:ext>
            </a:extLst>
          </p:cNvPr>
          <p:cNvSpPr>
            <a:spLocks noGrp="1"/>
          </p:cNvSpPr>
          <p:nvPr>
            <p:ph type="dt" sz="half" idx="10"/>
          </p:nvPr>
        </p:nvSpPr>
        <p:spPr/>
        <p:txBody>
          <a:bodyPr/>
          <a:lstStyle/>
          <a:p>
            <a:fld id="{1DF00C3F-CDD0-4AE0-95E5-9CD8C9FA45CB}" type="datetimeFigureOut">
              <a:rPr lang="en-GB" smtClean="0"/>
              <a:t>02/10/2026</a:t>
            </a:fld>
            <a:endParaRPr lang="en-GB"/>
          </a:p>
        </p:txBody>
      </p:sp>
      <p:sp>
        <p:nvSpPr>
          <p:cNvPr id="6" name="Footer Placeholder 5">
            <a:extLst>
              <a:ext uri="{FF2B5EF4-FFF2-40B4-BE49-F238E27FC236}">
                <a16:creationId xmlns:a16="http://schemas.microsoft.com/office/drawing/2014/main" id="{A8DCF9FB-DA93-4575-88DF-9A1D147CD3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7F66B4-5053-05CD-C4EF-1020B7352A43}"/>
              </a:ext>
            </a:extLst>
          </p:cNvPr>
          <p:cNvSpPr>
            <a:spLocks noGrp="1"/>
          </p:cNvSpPr>
          <p:nvPr>
            <p:ph type="sldNum" sz="quarter" idx="12"/>
          </p:nvPr>
        </p:nvSpPr>
        <p:spPr/>
        <p:txBody>
          <a:bodyPr/>
          <a:lstStyle/>
          <a:p>
            <a:fld id="{6550D090-D2EE-4F9F-B917-EB43218B0687}" type="slidenum">
              <a:rPr lang="en-GB" smtClean="0"/>
              <a:t>‹#›</a:t>
            </a:fld>
            <a:endParaRPr lang="en-GB"/>
          </a:p>
        </p:txBody>
      </p:sp>
    </p:spTree>
    <p:extLst>
      <p:ext uri="{BB962C8B-B14F-4D97-AF65-F5344CB8AC3E}">
        <p14:creationId xmlns:p14="http://schemas.microsoft.com/office/powerpoint/2010/main" val="3596039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4E02B-4594-9FE3-F628-522EF97BD3D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88E5CD5-845F-4ADB-489C-C6117640FF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9BC7C0-C082-B139-5EC0-49DFC68ADA70}"/>
              </a:ext>
            </a:extLst>
          </p:cNvPr>
          <p:cNvSpPr>
            <a:spLocks noGrp="1"/>
          </p:cNvSpPr>
          <p:nvPr>
            <p:ph type="dt" sz="half" idx="10"/>
          </p:nvPr>
        </p:nvSpPr>
        <p:spPr/>
        <p:txBody>
          <a:bodyPr/>
          <a:lstStyle/>
          <a:p>
            <a:fld id="{1DF00C3F-CDD0-4AE0-95E5-9CD8C9FA45CB}" type="datetimeFigureOut">
              <a:rPr lang="en-GB" smtClean="0"/>
              <a:t>02/10/2026</a:t>
            </a:fld>
            <a:endParaRPr lang="en-GB"/>
          </a:p>
        </p:txBody>
      </p:sp>
      <p:sp>
        <p:nvSpPr>
          <p:cNvPr id="5" name="Footer Placeholder 4">
            <a:extLst>
              <a:ext uri="{FF2B5EF4-FFF2-40B4-BE49-F238E27FC236}">
                <a16:creationId xmlns:a16="http://schemas.microsoft.com/office/drawing/2014/main" id="{1D838A0A-77F9-F3F0-1447-4C7CF498B2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1560BD-F6F1-4E6C-DE9A-E5DD82D0C37B}"/>
              </a:ext>
            </a:extLst>
          </p:cNvPr>
          <p:cNvSpPr>
            <a:spLocks noGrp="1"/>
          </p:cNvSpPr>
          <p:nvPr>
            <p:ph type="sldNum" sz="quarter" idx="12"/>
          </p:nvPr>
        </p:nvSpPr>
        <p:spPr/>
        <p:txBody>
          <a:bodyPr/>
          <a:lstStyle/>
          <a:p>
            <a:fld id="{6550D090-D2EE-4F9F-B917-EB43218B0687}" type="slidenum">
              <a:rPr lang="en-GB" smtClean="0"/>
              <a:t>‹#›</a:t>
            </a:fld>
            <a:endParaRPr lang="en-GB"/>
          </a:p>
        </p:txBody>
      </p:sp>
    </p:spTree>
    <p:extLst>
      <p:ext uri="{BB962C8B-B14F-4D97-AF65-F5344CB8AC3E}">
        <p14:creationId xmlns:p14="http://schemas.microsoft.com/office/powerpoint/2010/main" val="2756213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946DBE-3AD6-1DBE-ABB5-704A7937845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AB2923-EF4E-EEFB-D0E8-E2D35E2D0F0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6CE67E-1EB8-5EB1-B7F3-1DC37FC3F602}"/>
              </a:ext>
            </a:extLst>
          </p:cNvPr>
          <p:cNvSpPr>
            <a:spLocks noGrp="1"/>
          </p:cNvSpPr>
          <p:nvPr>
            <p:ph type="dt" sz="half" idx="10"/>
          </p:nvPr>
        </p:nvSpPr>
        <p:spPr/>
        <p:txBody>
          <a:bodyPr/>
          <a:lstStyle/>
          <a:p>
            <a:fld id="{1DF00C3F-CDD0-4AE0-95E5-9CD8C9FA45CB}" type="datetimeFigureOut">
              <a:rPr lang="en-GB" smtClean="0"/>
              <a:t>02/10/2026</a:t>
            </a:fld>
            <a:endParaRPr lang="en-GB"/>
          </a:p>
        </p:txBody>
      </p:sp>
      <p:sp>
        <p:nvSpPr>
          <p:cNvPr id="5" name="Footer Placeholder 4">
            <a:extLst>
              <a:ext uri="{FF2B5EF4-FFF2-40B4-BE49-F238E27FC236}">
                <a16:creationId xmlns:a16="http://schemas.microsoft.com/office/drawing/2014/main" id="{929B6573-B8B0-68F3-839F-60D5585351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2E008A-AF15-2277-F2C7-F65450C71C9A}"/>
              </a:ext>
            </a:extLst>
          </p:cNvPr>
          <p:cNvSpPr>
            <a:spLocks noGrp="1"/>
          </p:cNvSpPr>
          <p:nvPr>
            <p:ph type="sldNum" sz="quarter" idx="12"/>
          </p:nvPr>
        </p:nvSpPr>
        <p:spPr/>
        <p:txBody>
          <a:bodyPr/>
          <a:lstStyle/>
          <a:p>
            <a:fld id="{6550D090-D2EE-4F9F-B917-EB43218B0687}" type="slidenum">
              <a:rPr lang="en-GB" smtClean="0"/>
              <a:t>‹#›</a:t>
            </a:fld>
            <a:endParaRPr lang="en-GB"/>
          </a:p>
        </p:txBody>
      </p:sp>
    </p:spTree>
    <p:extLst>
      <p:ext uri="{BB962C8B-B14F-4D97-AF65-F5344CB8AC3E}">
        <p14:creationId xmlns:p14="http://schemas.microsoft.com/office/powerpoint/2010/main" val="2266229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E036D2-4EC9-EDF1-209C-101A3A42DA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68B8E8-54D3-6503-F24F-3B6BCEBFE2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57E304-1DC3-9672-69F9-D7FED89ECB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DF00C3F-CDD0-4AE0-95E5-9CD8C9FA45CB}" type="datetimeFigureOut">
              <a:rPr lang="en-GB" smtClean="0"/>
              <a:t>02/10/2026</a:t>
            </a:fld>
            <a:endParaRPr lang="en-GB"/>
          </a:p>
        </p:txBody>
      </p:sp>
      <p:sp>
        <p:nvSpPr>
          <p:cNvPr id="5" name="Footer Placeholder 4">
            <a:extLst>
              <a:ext uri="{FF2B5EF4-FFF2-40B4-BE49-F238E27FC236}">
                <a16:creationId xmlns:a16="http://schemas.microsoft.com/office/drawing/2014/main" id="{D79233E6-01F7-5758-E48B-BCAE5A05E6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5E8AA9F-0FBD-35CF-1460-2852C28B29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50D090-D2EE-4F9F-B917-EB43218B0687}" type="slidenum">
              <a:rPr lang="en-GB" smtClean="0"/>
              <a:t>‹#›</a:t>
            </a:fld>
            <a:endParaRPr lang="en-GB"/>
          </a:p>
        </p:txBody>
      </p:sp>
      <p:sp>
        <p:nvSpPr>
          <p:cNvPr id="9" name="TextBox 8">
            <a:extLst>
              <a:ext uri="{FF2B5EF4-FFF2-40B4-BE49-F238E27FC236}">
                <a16:creationId xmlns:a16="http://schemas.microsoft.com/office/drawing/2014/main" id="{7FE0F482-ABA8-B7A1-A14D-1F557958D9D6}"/>
              </a:ext>
            </a:extLst>
          </p:cNvPr>
          <p:cNvSpPr txBox="1"/>
          <p:nvPr userDrawn="1">
            <p:extLst>
              <p:ext uri="{1162E1C5-73C7-4A58-AE30-91384D911F3F}">
                <p184:classification xmlns:p184="http://schemas.microsoft.com/office/powerpoint/2018/4/main" val="hdr"/>
              </p:ext>
            </p:extLst>
          </p:nvPr>
        </p:nvSpPr>
        <p:spPr>
          <a:xfrm>
            <a:off x="11674475" y="63500"/>
            <a:ext cx="485775" cy="137160"/>
          </a:xfrm>
          <a:prstGeom prst="rect">
            <a:avLst/>
          </a:prstGeom>
        </p:spPr>
        <p:txBody>
          <a:bodyPr horzOverflow="overflow" lIns="0" tIns="0" rIns="0" bIns="0">
            <a:spAutoFit/>
          </a:bodyPr>
          <a:lstStyle/>
          <a:p>
            <a:pPr algn="l"/>
            <a:r>
              <a:rPr lang="en-GB" sz="900">
                <a:solidFill>
                  <a:srgbClr val="5514B4">
                    <a:alpha val="50000"/>
                  </a:srgbClr>
                </a:solidFill>
                <a:latin typeface="Century Gothic" panose="020B0502020202020204" pitchFamily="34" charset="0"/>
              </a:rPr>
              <a:t>General</a:t>
            </a:r>
          </a:p>
        </p:txBody>
      </p:sp>
      <p:sp>
        <p:nvSpPr>
          <p:cNvPr id="10" name="TextBox 9">
            <a:extLst>
              <a:ext uri="{FF2B5EF4-FFF2-40B4-BE49-F238E27FC236}">
                <a16:creationId xmlns:a16="http://schemas.microsoft.com/office/drawing/2014/main" id="{F4FEB435-4778-809A-B8DB-4CAC4CE3320B}"/>
              </a:ext>
            </a:extLst>
          </p:cNvPr>
          <p:cNvSpPr txBox="1"/>
          <p:nvPr userDrawn="1">
            <p:extLst>
              <p:ext uri="{1162E1C5-73C7-4A58-AE30-91384D911F3F}">
                <p184:classification xmlns:p184="http://schemas.microsoft.com/office/powerpoint/2018/4/main" val="ftr"/>
              </p:ext>
            </p:extLst>
          </p:nvPr>
        </p:nvSpPr>
        <p:spPr>
          <a:xfrm>
            <a:off x="11674475" y="6657340"/>
            <a:ext cx="485775" cy="137160"/>
          </a:xfrm>
          <a:prstGeom prst="rect">
            <a:avLst/>
          </a:prstGeom>
        </p:spPr>
        <p:txBody>
          <a:bodyPr horzOverflow="overflow" lIns="0" tIns="0" rIns="0" bIns="0">
            <a:spAutoFit/>
          </a:bodyPr>
          <a:lstStyle/>
          <a:p>
            <a:pPr algn="l"/>
            <a:r>
              <a:rPr lang="en-GB" sz="900">
                <a:solidFill>
                  <a:srgbClr val="5514B4">
                    <a:alpha val="50000"/>
                  </a:srgbClr>
                </a:solidFill>
                <a:latin typeface="Century Gothic" panose="020B0502020202020204" pitchFamily="34" charset="0"/>
              </a:rPr>
              <a:t>General</a:t>
            </a:r>
          </a:p>
        </p:txBody>
      </p:sp>
    </p:spTree>
    <p:extLst>
      <p:ext uri="{BB962C8B-B14F-4D97-AF65-F5344CB8AC3E}">
        <p14:creationId xmlns:p14="http://schemas.microsoft.com/office/powerpoint/2010/main" val="409088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docs.google.com/forms/d/e/1FAIpQLScU7FeaefCvTOhMUyQkEY0zyAzMCwWJvFtLyiNciTXY1EqtZw/viewform?usp=dialog"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info@streetworksuk.org.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docs.google.com/forms/d/e/1FAIpQLSdqT2qHthEWqIpR2Sexe2wLhVaEPBLd5STk_JfOcKwAht0w8Q/viewform?usp=dialog"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mailto:info@streetworksuk.org.uk" TargetMode="External"/><Relationship Id="rId4" Type="http://schemas.openxmlformats.org/officeDocument/2006/relationships/hyperlink" Target="http://streetworks.org.uk/wp-content/uploads/2026/10/Excavated-Materials-Protocol-Quarterly-results-return-ORG-NAME-QUARTER-YEAR.xlsx"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hyperlink" Target="mailto:info@streetworks.org.uk" TargetMode="External"/><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hyperlink" Target="https://streetworks.org.uk/resources/street-works-uk-material-classification-protocol/street-works-uk-protocol-faq-updates-18-11-25/" TargetMode="External"/><Relationship Id="rId4" Type="http://schemas.openxmlformats.org/officeDocument/2006/relationships/hyperlink" Target="https://streetworks.org.uk/resources/street-works-uk-material-classification-protocol/"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E722F-0A93-E5A8-F782-43015267E710}"/>
              </a:ext>
            </a:extLst>
          </p:cNvPr>
          <p:cNvSpPr>
            <a:spLocks noGrp="1"/>
          </p:cNvSpPr>
          <p:nvPr>
            <p:ph type="ctrTitle"/>
          </p:nvPr>
        </p:nvSpPr>
        <p:spPr>
          <a:xfrm>
            <a:off x="1523999" y="2295180"/>
            <a:ext cx="9144000" cy="2479675"/>
          </a:xfrm>
        </p:spPr>
        <p:txBody>
          <a:bodyPr>
            <a:normAutofit/>
          </a:bodyPr>
          <a:lstStyle/>
          <a:p>
            <a:r>
              <a:rPr lang="en-GB" sz="4900" dirty="0">
                <a:solidFill>
                  <a:srgbClr val="009999"/>
                </a:solidFill>
              </a:rPr>
              <a:t>Material Classification Protocol</a:t>
            </a:r>
            <a:br>
              <a:rPr lang="en-GB" sz="4900" dirty="0">
                <a:solidFill>
                  <a:srgbClr val="009999"/>
                </a:solidFill>
              </a:rPr>
            </a:br>
            <a:br>
              <a:rPr lang="en-GB" sz="4900" dirty="0">
                <a:solidFill>
                  <a:srgbClr val="009999"/>
                </a:solidFill>
              </a:rPr>
            </a:br>
            <a:endParaRPr lang="en-GB" sz="4900" dirty="0">
              <a:solidFill>
                <a:srgbClr val="009999"/>
              </a:solidFill>
            </a:endParaRPr>
          </a:p>
        </p:txBody>
      </p:sp>
      <p:pic>
        <p:nvPicPr>
          <p:cNvPr id="4" name="Picture 3">
            <a:extLst>
              <a:ext uri="{FF2B5EF4-FFF2-40B4-BE49-F238E27FC236}">
                <a16:creationId xmlns:a16="http://schemas.microsoft.com/office/drawing/2014/main" id="{9A2D5DF3-3C73-F205-A88A-DB9B109E7DE5}"/>
              </a:ext>
            </a:extLst>
          </p:cNvPr>
          <p:cNvPicPr>
            <a:picLocks noChangeAspect="1"/>
          </p:cNvPicPr>
          <p:nvPr/>
        </p:nvPicPr>
        <p:blipFill>
          <a:blip r:embed="rId2"/>
          <a:stretch>
            <a:fillRect/>
          </a:stretch>
        </p:blipFill>
        <p:spPr>
          <a:xfrm>
            <a:off x="9183495" y="77880"/>
            <a:ext cx="2969009" cy="1810669"/>
          </a:xfrm>
          <a:prstGeom prst="rect">
            <a:avLst/>
          </a:prstGeom>
        </p:spPr>
      </p:pic>
      <p:sp>
        <p:nvSpPr>
          <p:cNvPr id="6" name="Subtitle 5">
            <a:extLst>
              <a:ext uri="{FF2B5EF4-FFF2-40B4-BE49-F238E27FC236}">
                <a16:creationId xmlns:a16="http://schemas.microsoft.com/office/drawing/2014/main" id="{29CCA542-6B4A-50A1-5A43-116F5ABBC5E8}"/>
              </a:ext>
            </a:extLst>
          </p:cNvPr>
          <p:cNvSpPr>
            <a:spLocks noGrp="1"/>
          </p:cNvSpPr>
          <p:nvPr>
            <p:ph type="subTitle" idx="1"/>
          </p:nvPr>
        </p:nvSpPr>
        <p:spPr>
          <a:xfrm>
            <a:off x="1523999" y="3476143"/>
            <a:ext cx="9144000" cy="1655762"/>
          </a:xfrm>
        </p:spPr>
        <p:txBody>
          <a:bodyPr/>
          <a:lstStyle/>
          <a:p>
            <a:r>
              <a:rPr lang="en-GB" dirty="0">
                <a:solidFill>
                  <a:srgbClr val="67C5BD"/>
                </a:solidFill>
              </a:rPr>
              <a:t>New User guide</a:t>
            </a:r>
            <a:endParaRPr lang="en-GB" dirty="0"/>
          </a:p>
        </p:txBody>
      </p:sp>
    </p:spTree>
    <p:extLst>
      <p:ext uri="{BB962C8B-B14F-4D97-AF65-F5344CB8AC3E}">
        <p14:creationId xmlns:p14="http://schemas.microsoft.com/office/powerpoint/2010/main" val="3747059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2A50-CF3A-6015-7762-65972867A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80AB70-80B8-CE14-479F-A635B8E5635E}"/>
              </a:ext>
            </a:extLst>
          </p:cNvPr>
          <p:cNvSpPr>
            <a:spLocks noGrp="1"/>
          </p:cNvSpPr>
          <p:nvPr>
            <p:ph type="ctrTitle"/>
          </p:nvPr>
        </p:nvSpPr>
        <p:spPr>
          <a:xfrm>
            <a:off x="338666" y="499459"/>
            <a:ext cx="6559827" cy="675861"/>
          </a:xfrm>
        </p:spPr>
        <p:txBody>
          <a:bodyPr>
            <a:noAutofit/>
          </a:bodyPr>
          <a:lstStyle/>
          <a:p>
            <a:pPr algn="l"/>
            <a:r>
              <a:rPr lang="en-GB" sz="3200" dirty="0">
                <a:solidFill>
                  <a:srgbClr val="009999"/>
                </a:solidFill>
              </a:rPr>
              <a:t>Material Classification Protocol</a:t>
            </a:r>
          </a:p>
        </p:txBody>
      </p:sp>
      <p:pic>
        <p:nvPicPr>
          <p:cNvPr id="4" name="Picture 3">
            <a:extLst>
              <a:ext uri="{FF2B5EF4-FFF2-40B4-BE49-F238E27FC236}">
                <a16:creationId xmlns:a16="http://schemas.microsoft.com/office/drawing/2014/main" id="{AA16B72C-E88B-CD92-C11B-DDEEF18B393B}"/>
              </a:ext>
            </a:extLst>
          </p:cNvPr>
          <p:cNvPicPr>
            <a:picLocks noChangeAspect="1"/>
          </p:cNvPicPr>
          <p:nvPr/>
        </p:nvPicPr>
        <p:blipFill>
          <a:blip r:embed="rId2"/>
          <a:stretch>
            <a:fillRect/>
          </a:stretch>
        </p:blipFill>
        <p:spPr>
          <a:xfrm>
            <a:off x="9183495" y="77880"/>
            <a:ext cx="2969009" cy="1810669"/>
          </a:xfrm>
          <a:prstGeom prst="rect">
            <a:avLst/>
          </a:prstGeom>
        </p:spPr>
      </p:pic>
      <p:sp>
        <p:nvSpPr>
          <p:cNvPr id="6" name="Subtitle 5">
            <a:extLst>
              <a:ext uri="{FF2B5EF4-FFF2-40B4-BE49-F238E27FC236}">
                <a16:creationId xmlns:a16="http://schemas.microsoft.com/office/drawing/2014/main" id="{808A766F-9EE0-3897-8FAC-D436EA8D1E77}"/>
              </a:ext>
            </a:extLst>
          </p:cNvPr>
          <p:cNvSpPr>
            <a:spLocks noGrp="1"/>
          </p:cNvSpPr>
          <p:nvPr>
            <p:ph type="subTitle" idx="1"/>
          </p:nvPr>
        </p:nvSpPr>
        <p:spPr>
          <a:xfrm>
            <a:off x="338666" y="1175320"/>
            <a:ext cx="4741334" cy="504467"/>
          </a:xfrm>
        </p:spPr>
        <p:txBody>
          <a:bodyPr/>
          <a:lstStyle/>
          <a:p>
            <a:pPr algn="l"/>
            <a:r>
              <a:rPr lang="en-GB" dirty="0">
                <a:solidFill>
                  <a:srgbClr val="67C5BD"/>
                </a:solidFill>
              </a:rPr>
              <a:t>New User guide</a:t>
            </a:r>
            <a:endParaRPr lang="en-GB" dirty="0"/>
          </a:p>
        </p:txBody>
      </p:sp>
      <p:sp>
        <p:nvSpPr>
          <p:cNvPr id="3" name="TextBox 2">
            <a:extLst>
              <a:ext uri="{FF2B5EF4-FFF2-40B4-BE49-F238E27FC236}">
                <a16:creationId xmlns:a16="http://schemas.microsoft.com/office/drawing/2014/main" id="{0B83357A-5272-4792-3FA2-EC984C85F9F2}"/>
              </a:ext>
            </a:extLst>
          </p:cNvPr>
          <p:cNvSpPr txBox="1"/>
          <p:nvPr/>
        </p:nvSpPr>
        <p:spPr>
          <a:xfrm>
            <a:off x="494454" y="2355648"/>
            <a:ext cx="8906933" cy="3139321"/>
          </a:xfrm>
          <a:prstGeom prst="rect">
            <a:avLst/>
          </a:prstGeom>
          <a:noFill/>
        </p:spPr>
        <p:txBody>
          <a:bodyPr wrap="square" rtlCol="0">
            <a:spAutoFit/>
          </a:bodyPr>
          <a:lstStyle/>
          <a:p>
            <a:pPr marL="285750" indent="-285750">
              <a:buFont typeface="Arial" panose="020B0604020202020204" pitchFamily="34" charset="0"/>
              <a:buChar char="•"/>
            </a:pPr>
            <a:r>
              <a:rPr lang="en-GB" dirty="0"/>
              <a:t>Overview – what is the Protocol for?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b="1" i="1" dirty="0"/>
              <a:t>Annual application process</a:t>
            </a:r>
          </a:p>
          <a:p>
            <a:pPr marL="285750" indent="-285750">
              <a:buFont typeface="Arial" panose="020B0604020202020204" pitchFamily="34" charset="0"/>
              <a:buChar char="•"/>
            </a:pPr>
            <a:endParaRPr lang="en-GB" b="1" i="1" dirty="0"/>
          </a:p>
          <a:p>
            <a:pPr marL="285750" indent="-285750">
              <a:buFont typeface="Arial" panose="020B0604020202020204" pitchFamily="34" charset="0"/>
              <a:buChar char="•"/>
            </a:pPr>
            <a:r>
              <a:rPr lang="en-GB" b="1" i="1" dirty="0"/>
              <a:t>Extracting works permit &amp; excavation registration data from Street Manager</a:t>
            </a:r>
          </a:p>
          <a:p>
            <a:endParaRPr lang="en-GB" dirty="0"/>
          </a:p>
          <a:p>
            <a:pPr marL="285750" indent="-285750">
              <a:buFont typeface="Arial" panose="020B0604020202020204" pitchFamily="34" charset="0"/>
              <a:buChar char="•"/>
            </a:pPr>
            <a:r>
              <a:rPr lang="en-GB" b="1" i="1" dirty="0"/>
              <a:t>Quarterly results </a:t>
            </a:r>
            <a:r>
              <a:rPr lang="en-GB" b="1" i="1"/>
              <a:t>return process</a:t>
            </a:r>
          </a:p>
          <a:p>
            <a:endParaRPr lang="en-GB" b="1" i="1" dirty="0"/>
          </a:p>
          <a:p>
            <a:pPr marL="285750" indent="-285750">
              <a:buFont typeface="Arial" panose="020B0604020202020204" pitchFamily="34" charset="0"/>
              <a:buChar char="•"/>
            </a:pPr>
            <a:r>
              <a:rPr lang="en-GB" b="1" i="1" dirty="0"/>
              <a:t>Uploading UKAS lab results to Street Manager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Sector contacts</a:t>
            </a:r>
          </a:p>
        </p:txBody>
      </p:sp>
    </p:spTree>
    <p:extLst>
      <p:ext uri="{BB962C8B-B14F-4D97-AF65-F5344CB8AC3E}">
        <p14:creationId xmlns:p14="http://schemas.microsoft.com/office/powerpoint/2010/main" val="8145872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283F2-5B9B-7125-C7E1-30C21F649D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54B800-D996-CE1A-9A48-5FFF22F4B00A}"/>
              </a:ext>
            </a:extLst>
          </p:cNvPr>
          <p:cNvSpPr>
            <a:spLocks noGrp="1"/>
          </p:cNvSpPr>
          <p:nvPr>
            <p:ph type="ctrTitle"/>
          </p:nvPr>
        </p:nvSpPr>
        <p:spPr>
          <a:xfrm>
            <a:off x="338666" y="499459"/>
            <a:ext cx="6559827" cy="675861"/>
          </a:xfrm>
        </p:spPr>
        <p:txBody>
          <a:bodyPr>
            <a:noAutofit/>
          </a:bodyPr>
          <a:lstStyle/>
          <a:p>
            <a:pPr algn="l"/>
            <a:r>
              <a:rPr lang="en-GB" sz="3200" dirty="0">
                <a:solidFill>
                  <a:srgbClr val="009999"/>
                </a:solidFill>
              </a:rPr>
              <a:t>Material Classification Protocol</a:t>
            </a:r>
          </a:p>
        </p:txBody>
      </p:sp>
      <p:pic>
        <p:nvPicPr>
          <p:cNvPr id="4" name="Picture 3">
            <a:extLst>
              <a:ext uri="{FF2B5EF4-FFF2-40B4-BE49-F238E27FC236}">
                <a16:creationId xmlns:a16="http://schemas.microsoft.com/office/drawing/2014/main" id="{54890ED2-4EE5-7285-EFF4-4E6E3769E949}"/>
              </a:ext>
            </a:extLst>
          </p:cNvPr>
          <p:cNvPicPr>
            <a:picLocks noChangeAspect="1"/>
          </p:cNvPicPr>
          <p:nvPr/>
        </p:nvPicPr>
        <p:blipFill>
          <a:blip r:embed="rId2"/>
          <a:stretch>
            <a:fillRect/>
          </a:stretch>
        </p:blipFill>
        <p:spPr>
          <a:xfrm>
            <a:off x="9222991" y="0"/>
            <a:ext cx="2969009" cy="1810669"/>
          </a:xfrm>
          <a:prstGeom prst="rect">
            <a:avLst/>
          </a:prstGeom>
        </p:spPr>
      </p:pic>
      <p:sp>
        <p:nvSpPr>
          <p:cNvPr id="6" name="Subtitle 5">
            <a:extLst>
              <a:ext uri="{FF2B5EF4-FFF2-40B4-BE49-F238E27FC236}">
                <a16:creationId xmlns:a16="http://schemas.microsoft.com/office/drawing/2014/main" id="{D96B1555-85AE-53B9-CE85-B3B2D25D0025}"/>
              </a:ext>
            </a:extLst>
          </p:cNvPr>
          <p:cNvSpPr>
            <a:spLocks noGrp="1"/>
          </p:cNvSpPr>
          <p:nvPr>
            <p:ph type="subTitle" idx="1"/>
          </p:nvPr>
        </p:nvSpPr>
        <p:spPr>
          <a:xfrm>
            <a:off x="338665" y="1175320"/>
            <a:ext cx="8080587" cy="504467"/>
          </a:xfrm>
        </p:spPr>
        <p:txBody>
          <a:bodyPr>
            <a:normAutofit/>
          </a:bodyPr>
          <a:lstStyle/>
          <a:p>
            <a:pPr algn="l"/>
            <a:r>
              <a:rPr lang="en-GB" dirty="0">
                <a:solidFill>
                  <a:srgbClr val="67C5BD"/>
                </a:solidFill>
              </a:rPr>
              <a:t>Overview – what is the Protocol for?</a:t>
            </a:r>
            <a:endParaRPr lang="en-GB" dirty="0"/>
          </a:p>
        </p:txBody>
      </p:sp>
      <p:sp>
        <p:nvSpPr>
          <p:cNvPr id="3" name="TextBox 2">
            <a:extLst>
              <a:ext uri="{FF2B5EF4-FFF2-40B4-BE49-F238E27FC236}">
                <a16:creationId xmlns:a16="http://schemas.microsoft.com/office/drawing/2014/main" id="{FB8D7A70-A91F-E4A2-68E9-693D032A285D}"/>
              </a:ext>
            </a:extLst>
          </p:cNvPr>
          <p:cNvSpPr txBox="1"/>
          <p:nvPr/>
        </p:nvSpPr>
        <p:spPr>
          <a:xfrm>
            <a:off x="338664" y="1851181"/>
            <a:ext cx="7857069" cy="4247317"/>
          </a:xfrm>
          <a:prstGeom prst="rect">
            <a:avLst/>
          </a:prstGeom>
          <a:noFill/>
        </p:spPr>
        <p:txBody>
          <a:bodyPr wrap="square" rtlCol="0">
            <a:spAutoFit/>
          </a:bodyPr>
          <a:lstStyle/>
          <a:p>
            <a:r>
              <a:rPr lang="en-GB" dirty="0"/>
              <a:t>The utility and highways sectors complete millions of excavations in both public and private land annually. Correct classification of waste materials as </a:t>
            </a:r>
            <a:r>
              <a:rPr lang="en-GB" dirty="0">
                <a:solidFill>
                  <a:srgbClr val="FF0000"/>
                </a:solidFill>
              </a:rPr>
              <a:t>hazardous</a:t>
            </a:r>
            <a:r>
              <a:rPr lang="en-GB" dirty="0"/>
              <a:t> </a:t>
            </a:r>
            <a:r>
              <a:rPr lang="en-GB" i="1" dirty="0"/>
              <a:t>(e.g. containing asbestos, heavy metals, petroleum hydrocarbons, etc.) </a:t>
            </a:r>
            <a:r>
              <a:rPr lang="en-GB" dirty="0"/>
              <a:t>or </a:t>
            </a:r>
            <a:r>
              <a:rPr lang="en-GB" dirty="0">
                <a:solidFill>
                  <a:schemeClr val="accent6"/>
                </a:solidFill>
              </a:rPr>
              <a:t>non-hazardous</a:t>
            </a:r>
            <a:r>
              <a:rPr lang="en-GB" dirty="0"/>
              <a:t> </a:t>
            </a:r>
            <a:r>
              <a:rPr lang="en-GB" b="1" i="1" dirty="0"/>
              <a:t>without drastically increasing the duration and impact of roadworks</a:t>
            </a:r>
            <a:r>
              <a:rPr lang="en-GB" dirty="0"/>
              <a:t> presents an enormous challenge.</a:t>
            </a:r>
          </a:p>
          <a:p>
            <a:endParaRPr lang="en-GB" dirty="0"/>
          </a:p>
          <a:p>
            <a:r>
              <a:rPr lang="en-GB" dirty="0"/>
              <a:t>Following 8+ years of discussion with the Environment Agency and thousands of laboratory tests across industry, Streetworks UK have developed an on-site </a:t>
            </a:r>
            <a:r>
              <a:rPr lang="en-GB" b="1" dirty="0"/>
              <a:t>visual classification protocol</a:t>
            </a:r>
            <a:r>
              <a:rPr lang="en-GB" dirty="0"/>
              <a:t> for short duration works </a:t>
            </a:r>
            <a:r>
              <a:rPr lang="en-GB" i="1" dirty="0"/>
              <a:t>(&lt;10 days)</a:t>
            </a:r>
            <a:r>
              <a:rPr lang="en-GB" dirty="0"/>
              <a:t> that achieves a very high classification accuracy. </a:t>
            </a:r>
          </a:p>
          <a:p>
            <a:endParaRPr lang="en-GB" dirty="0"/>
          </a:p>
          <a:p>
            <a:r>
              <a:rPr lang="en-GB" dirty="0"/>
              <a:t>Use of this protocol allows organisations to meet their environmental responsibilities for accurate classification and disposal of excavated wastes arising from short duration works, complimenting WM3 guidance for major works where lab testing materials is mandatory.</a:t>
            </a:r>
          </a:p>
        </p:txBody>
      </p:sp>
      <p:pic>
        <p:nvPicPr>
          <p:cNvPr id="9" name="Picture 8">
            <a:extLst>
              <a:ext uri="{FF2B5EF4-FFF2-40B4-BE49-F238E27FC236}">
                <a16:creationId xmlns:a16="http://schemas.microsoft.com/office/drawing/2014/main" id="{17B8CD90-F5E5-16F5-CEAF-115AC3EFA335}"/>
              </a:ext>
            </a:extLst>
          </p:cNvPr>
          <p:cNvPicPr>
            <a:picLocks noChangeAspect="1"/>
          </p:cNvPicPr>
          <p:nvPr/>
        </p:nvPicPr>
        <p:blipFill rotWithShape="1">
          <a:blip r:embed="rId3"/>
          <a:srcRect t="15599"/>
          <a:stretch/>
        </p:blipFill>
        <p:spPr>
          <a:xfrm>
            <a:off x="8376101" y="1851181"/>
            <a:ext cx="3815899" cy="2577547"/>
          </a:xfrm>
          <a:prstGeom prst="rect">
            <a:avLst/>
          </a:prstGeom>
        </p:spPr>
      </p:pic>
      <p:pic>
        <p:nvPicPr>
          <p:cNvPr id="11" name="Picture 4" descr="🎈 Public Lab: How to Test Soil for Oil &amp; Gas Contaminants* please  contribute">
            <a:extLst>
              <a:ext uri="{FF2B5EF4-FFF2-40B4-BE49-F238E27FC236}">
                <a16:creationId xmlns:a16="http://schemas.microsoft.com/office/drawing/2014/main" id="{7B729F3C-2223-C00E-1AAB-E02891AA6F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6101" y="4579487"/>
            <a:ext cx="1387401" cy="148838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Surface Asbestos Litter Picking &amp; Removal">
            <a:extLst>
              <a:ext uri="{FF2B5EF4-FFF2-40B4-BE49-F238E27FC236}">
                <a16:creationId xmlns:a16="http://schemas.microsoft.com/office/drawing/2014/main" id="{24DD070C-71AA-BEFC-6B5E-84AED9EC2F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62685" y="4579485"/>
            <a:ext cx="1387401" cy="148838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Effects Environmental From Chemicals And Heavy Metals In Soil Occur From  Industrial Heavy Metal Release Poisoning In Soil From Industrial Stock  Photo, Picture And Royalty Free Image. Image 34833134.">
            <a:extLst>
              <a:ext uri="{FF2B5EF4-FFF2-40B4-BE49-F238E27FC236}">
                <a16:creationId xmlns:a16="http://schemas.microsoft.com/office/drawing/2014/main" id="{8495D437-F5F9-5BB5-4D82-41E2DB6F17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49269" y="4579486"/>
            <a:ext cx="1442731" cy="1488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073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64D03-7A93-1CDD-4625-947E010BCC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E17988-5BAE-D965-DCBD-54D52A6BFED2}"/>
              </a:ext>
            </a:extLst>
          </p:cNvPr>
          <p:cNvSpPr>
            <a:spLocks noGrp="1"/>
          </p:cNvSpPr>
          <p:nvPr>
            <p:ph type="ctrTitle"/>
          </p:nvPr>
        </p:nvSpPr>
        <p:spPr>
          <a:xfrm>
            <a:off x="338666" y="499459"/>
            <a:ext cx="6559827" cy="675861"/>
          </a:xfrm>
        </p:spPr>
        <p:txBody>
          <a:bodyPr>
            <a:noAutofit/>
          </a:bodyPr>
          <a:lstStyle/>
          <a:p>
            <a:pPr algn="l"/>
            <a:r>
              <a:rPr lang="en-GB" sz="3200" dirty="0">
                <a:solidFill>
                  <a:srgbClr val="009999"/>
                </a:solidFill>
              </a:rPr>
              <a:t>Material Classification Protocol</a:t>
            </a:r>
          </a:p>
        </p:txBody>
      </p:sp>
      <p:sp>
        <p:nvSpPr>
          <p:cNvPr id="6" name="Subtitle 5">
            <a:extLst>
              <a:ext uri="{FF2B5EF4-FFF2-40B4-BE49-F238E27FC236}">
                <a16:creationId xmlns:a16="http://schemas.microsoft.com/office/drawing/2014/main" id="{9AA7DB79-0AFE-AB56-CEC8-5D443D6582F5}"/>
              </a:ext>
            </a:extLst>
          </p:cNvPr>
          <p:cNvSpPr>
            <a:spLocks noGrp="1"/>
          </p:cNvSpPr>
          <p:nvPr>
            <p:ph type="subTitle" idx="1"/>
          </p:nvPr>
        </p:nvSpPr>
        <p:spPr>
          <a:xfrm>
            <a:off x="338665" y="1175320"/>
            <a:ext cx="8080587" cy="504467"/>
          </a:xfrm>
        </p:spPr>
        <p:txBody>
          <a:bodyPr>
            <a:normAutofit/>
          </a:bodyPr>
          <a:lstStyle/>
          <a:p>
            <a:pPr algn="l"/>
            <a:r>
              <a:rPr lang="en-GB" dirty="0">
                <a:solidFill>
                  <a:srgbClr val="67C5BD"/>
                </a:solidFill>
              </a:rPr>
              <a:t>Overview – what is the Protocol for?</a:t>
            </a:r>
            <a:endParaRPr lang="en-GB" dirty="0"/>
          </a:p>
        </p:txBody>
      </p:sp>
      <p:sp>
        <p:nvSpPr>
          <p:cNvPr id="3" name="TextBox 2">
            <a:extLst>
              <a:ext uri="{FF2B5EF4-FFF2-40B4-BE49-F238E27FC236}">
                <a16:creationId xmlns:a16="http://schemas.microsoft.com/office/drawing/2014/main" id="{B2BD92DB-2862-29F5-0107-B38E6F0DBA17}"/>
              </a:ext>
            </a:extLst>
          </p:cNvPr>
          <p:cNvSpPr txBox="1"/>
          <p:nvPr/>
        </p:nvSpPr>
        <p:spPr>
          <a:xfrm>
            <a:off x="338664" y="1851181"/>
            <a:ext cx="7281336" cy="4539704"/>
          </a:xfrm>
          <a:prstGeom prst="rect">
            <a:avLst/>
          </a:prstGeom>
          <a:noFill/>
        </p:spPr>
        <p:txBody>
          <a:bodyPr wrap="square" rtlCol="0">
            <a:spAutoFit/>
          </a:bodyPr>
          <a:lstStyle/>
          <a:p>
            <a:r>
              <a:rPr lang="en-GB" sz="1700" dirty="0"/>
              <a:t>The Protocol requires organisations to:</a:t>
            </a:r>
          </a:p>
          <a:p>
            <a:endParaRPr lang="en-GB" sz="1700" dirty="0"/>
          </a:p>
          <a:p>
            <a:pPr marL="342900" indent="-342900">
              <a:buFont typeface="+mj-lt"/>
              <a:buAutoNum type="arabicPeriod"/>
            </a:pPr>
            <a:r>
              <a:rPr lang="en-GB" sz="1700" b="1" dirty="0"/>
              <a:t>Record desktop risk assessment </a:t>
            </a:r>
            <a:r>
              <a:rPr lang="en-GB" sz="1700" dirty="0"/>
              <a:t>of sites at the planning stage (</a:t>
            </a:r>
            <a:r>
              <a:rPr lang="en-GB" sz="1700" dirty="0">
                <a:solidFill>
                  <a:srgbClr val="FF0000"/>
                </a:solidFill>
              </a:rPr>
              <a:t>high</a:t>
            </a:r>
            <a:r>
              <a:rPr lang="en-GB" sz="1700" dirty="0"/>
              <a:t> / </a:t>
            </a:r>
            <a:r>
              <a:rPr lang="en-GB" sz="1700" dirty="0">
                <a:solidFill>
                  <a:srgbClr val="FFC000"/>
                </a:solidFill>
              </a:rPr>
              <a:t>medium</a:t>
            </a:r>
            <a:r>
              <a:rPr lang="en-GB" sz="1700" dirty="0"/>
              <a:t> / </a:t>
            </a:r>
            <a:r>
              <a:rPr lang="en-GB" sz="1700" dirty="0">
                <a:solidFill>
                  <a:schemeClr val="accent6"/>
                </a:solidFill>
              </a:rPr>
              <a:t>low</a:t>
            </a:r>
            <a:r>
              <a:rPr lang="en-GB" sz="1700" dirty="0"/>
              <a:t> risk)</a:t>
            </a:r>
          </a:p>
          <a:p>
            <a:pPr marL="342900" indent="-342900">
              <a:buFont typeface="+mj-lt"/>
              <a:buAutoNum type="arabicPeriod"/>
            </a:pPr>
            <a:endParaRPr lang="en-GB" sz="1700" dirty="0"/>
          </a:p>
          <a:p>
            <a:pPr marL="342900" indent="-342900">
              <a:buFont typeface="+mj-lt"/>
              <a:buAutoNum type="arabicPeriod"/>
            </a:pPr>
            <a:r>
              <a:rPr lang="en-GB" sz="1700" b="1" dirty="0"/>
              <a:t>Visually assess all excavated waste materials </a:t>
            </a:r>
            <a:r>
              <a:rPr lang="en-GB" sz="1700" dirty="0"/>
              <a:t>(</a:t>
            </a:r>
            <a:r>
              <a:rPr lang="en-GB" sz="1700" dirty="0">
                <a:solidFill>
                  <a:srgbClr val="FF0000"/>
                </a:solidFill>
              </a:rPr>
              <a:t>hazardous</a:t>
            </a:r>
            <a:r>
              <a:rPr lang="en-GB" sz="1700" dirty="0"/>
              <a:t> / </a:t>
            </a:r>
            <a:r>
              <a:rPr lang="en-GB" sz="1700" dirty="0">
                <a:solidFill>
                  <a:schemeClr val="accent6"/>
                </a:solidFill>
              </a:rPr>
              <a:t>inert</a:t>
            </a:r>
            <a:r>
              <a:rPr lang="en-GB" sz="1700" dirty="0"/>
              <a:t>), recording the classification outcome</a:t>
            </a:r>
          </a:p>
          <a:p>
            <a:pPr marL="342900" indent="-342900">
              <a:buFont typeface="+mj-lt"/>
              <a:buAutoNum type="arabicPeriod"/>
            </a:pPr>
            <a:endParaRPr lang="en-GB" sz="1700" dirty="0"/>
          </a:p>
          <a:p>
            <a:pPr marL="342900" indent="-342900">
              <a:buFont typeface="+mj-lt"/>
              <a:buAutoNum type="arabicPeriod"/>
            </a:pPr>
            <a:r>
              <a:rPr lang="en-GB" sz="1700" b="1" dirty="0"/>
              <a:t>Complete 1% UKAS laboratory testing </a:t>
            </a:r>
            <a:r>
              <a:rPr lang="en-GB" sz="1700" dirty="0"/>
              <a:t>annually of typical excavation volumes (</a:t>
            </a:r>
            <a:r>
              <a:rPr lang="en-GB" sz="1700" dirty="0">
                <a:solidFill>
                  <a:srgbClr val="FF0000"/>
                </a:solidFill>
              </a:rPr>
              <a:t>hazardous</a:t>
            </a:r>
            <a:r>
              <a:rPr lang="en-GB" sz="1700" dirty="0"/>
              <a:t> / </a:t>
            </a:r>
            <a:r>
              <a:rPr lang="en-GB" sz="1700" dirty="0">
                <a:solidFill>
                  <a:schemeClr val="accent6"/>
                </a:solidFill>
              </a:rPr>
              <a:t>inert</a:t>
            </a:r>
            <a:r>
              <a:rPr lang="en-GB" sz="1700" dirty="0"/>
              <a:t>), to validate the accuracy of visual assessment</a:t>
            </a:r>
          </a:p>
          <a:p>
            <a:pPr marL="342900" indent="-342900">
              <a:buFont typeface="+mj-lt"/>
              <a:buAutoNum type="arabicPeriod"/>
            </a:pPr>
            <a:endParaRPr lang="en-GB" sz="1700" dirty="0"/>
          </a:p>
          <a:p>
            <a:pPr marL="342900" indent="-342900">
              <a:buFont typeface="+mj-lt"/>
              <a:buAutoNum type="arabicPeriod"/>
            </a:pPr>
            <a:r>
              <a:rPr lang="en-GB" sz="1700" b="1" dirty="0"/>
              <a:t>Upload all UKAS lab test results </a:t>
            </a:r>
            <a:r>
              <a:rPr lang="en-GB" sz="1700" dirty="0"/>
              <a:t>(inert / hazardous) to Street Manager regularly, building a national in-ground hazard map</a:t>
            </a:r>
          </a:p>
          <a:p>
            <a:pPr marL="342900" indent="-342900">
              <a:buFont typeface="+mj-lt"/>
              <a:buAutoNum type="arabicPeriod"/>
            </a:pPr>
            <a:endParaRPr lang="en-GB" sz="1700" dirty="0"/>
          </a:p>
          <a:p>
            <a:pPr marL="342900" indent="-342900">
              <a:buFont typeface="+mj-lt"/>
              <a:buAutoNum type="arabicPeriod"/>
            </a:pPr>
            <a:r>
              <a:rPr lang="en-GB" sz="1700" b="1" dirty="0"/>
              <a:t>Share outcomes</a:t>
            </a:r>
            <a:r>
              <a:rPr lang="en-GB" sz="1700" dirty="0"/>
              <a:t> of the above with Streetworks UK quarterly, allowing data analysis of Protocol performance for EA review</a:t>
            </a:r>
          </a:p>
        </p:txBody>
      </p:sp>
      <p:pic>
        <p:nvPicPr>
          <p:cNvPr id="12" name="Picture 11">
            <a:extLst>
              <a:ext uri="{FF2B5EF4-FFF2-40B4-BE49-F238E27FC236}">
                <a16:creationId xmlns:a16="http://schemas.microsoft.com/office/drawing/2014/main" id="{39E00AE3-20B9-B560-CB56-ACF7F7E2F650}"/>
              </a:ext>
            </a:extLst>
          </p:cNvPr>
          <p:cNvPicPr>
            <a:picLocks noChangeAspect="1"/>
          </p:cNvPicPr>
          <p:nvPr/>
        </p:nvPicPr>
        <p:blipFill>
          <a:blip r:embed="rId2"/>
          <a:srcRect l="23158" r="6295"/>
          <a:stretch>
            <a:fillRect/>
          </a:stretch>
        </p:blipFill>
        <p:spPr>
          <a:xfrm>
            <a:off x="7765774" y="-4024"/>
            <a:ext cx="4426225" cy="6862024"/>
          </a:xfrm>
          <a:prstGeom prst="rect">
            <a:avLst/>
          </a:prstGeom>
        </p:spPr>
      </p:pic>
    </p:spTree>
    <p:extLst>
      <p:ext uri="{BB962C8B-B14F-4D97-AF65-F5344CB8AC3E}">
        <p14:creationId xmlns:p14="http://schemas.microsoft.com/office/powerpoint/2010/main" val="1036573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780DC-E71B-2D87-2891-36B4BF4131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C44C05-0BF0-0496-C66C-AE027C545FA7}"/>
              </a:ext>
            </a:extLst>
          </p:cNvPr>
          <p:cNvSpPr>
            <a:spLocks noGrp="1"/>
          </p:cNvSpPr>
          <p:nvPr>
            <p:ph type="ctrTitle"/>
          </p:nvPr>
        </p:nvSpPr>
        <p:spPr>
          <a:xfrm>
            <a:off x="338666" y="499459"/>
            <a:ext cx="6559827" cy="675861"/>
          </a:xfrm>
        </p:spPr>
        <p:txBody>
          <a:bodyPr>
            <a:noAutofit/>
          </a:bodyPr>
          <a:lstStyle/>
          <a:p>
            <a:pPr algn="l"/>
            <a:r>
              <a:rPr lang="en-GB" sz="3200" dirty="0">
                <a:solidFill>
                  <a:srgbClr val="009999"/>
                </a:solidFill>
              </a:rPr>
              <a:t>Material Classification Protocol</a:t>
            </a:r>
          </a:p>
        </p:txBody>
      </p:sp>
      <p:pic>
        <p:nvPicPr>
          <p:cNvPr id="4" name="Picture 3">
            <a:extLst>
              <a:ext uri="{FF2B5EF4-FFF2-40B4-BE49-F238E27FC236}">
                <a16:creationId xmlns:a16="http://schemas.microsoft.com/office/drawing/2014/main" id="{D72C89B1-1681-97AA-2CDE-3EAF0707A31B}"/>
              </a:ext>
            </a:extLst>
          </p:cNvPr>
          <p:cNvPicPr>
            <a:picLocks noChangeAspect="1"/>
          </p:cNvPicPr>
          <p:nvPr/>
        </p:nvPicPr>
        <p:blipFill>
          <a:blip r:embed="rId2"/>
          <a:stretch>
            <a:fillRect/>
          </a:stretch>
        </p:blipFill>
        <p:spPr>
          <a:xfrm>
            <a:off x="9222991" y="0"/>
            <a:ext cx="2969009" cy="1810669"/>
          </a:xfrm>
          <a:prstGeom prst="rect">
            <a:avLst/>
          </a:prstGeom>
        </p:spPr>
      </p:pic>
      <p:sp>
        <p:nvSpPr>
          <p:cNvPr id="6" name="Subtitle 5">
            <a:extLst>
              <a:ext uri="{FF2B5EF4-FFF2-40B4-BE49-F238E27FC236}">
                <a16:creationId xmlns:a16="http://schemas.microsoft.com/office/drawing/2014/main" id="{CBA3602A-430E-DA17-4C4B-C6CEB923590E}"/>
              </a:ext>
            </a:extLst>
          </p:cNvPr>
          <p:cNvSpPr>
            <a:spLocks noGrp="1"/>
          </p:cNvSpPr>
          <p:nvPr>
            <p:ph type="subTitle" idx="1"/>
          </p:nvPr>
        </p:nvSpPr>
        <p:spPr>
          <a:xfrm>
            <a:off x="338663" y="1175320"/>
            <a:ext cx="8080587" cy="504467"/>
          </a:xfrm>
        </p:spPr>
        <p:txBody>
          <a:bodyPr>
            <a:normAutofit/>
          </a:bodyPr>
          <a:lstStyle/>
          <a:p>
            <a:pPr algn="l"/>
            <a:r>
              <a:rPr lang="en-GB" dirty="0">
                <a:solidFill>
                  <a:srgbClr val="67C5BD"/>
                </a:solidFill>
              </a:rPr>
              <a:t>Annual application process</a:t>
            </a:r>
            <a:endParaRPr lang="en-GB" dirty="0"/>
          </a:p>
        </p:txBody>
      </p:sp>
      <p:sp>
        <p:nvSpPr>
          <p:cNvPr id="3" name="TextBox 2">
            <a:extLst>
              <a:ext uri="{FF2B5EF4-FFF2-40B4-BE49-F238E27FC236}">
                <a16:creationId xmlns:a16="http://schemas.microsoft.com/office/drawing/2014/main" id="{A50B3BD5-3ABE-F854-3A9D-B2B1E36A5A21}"/>
              </a:ext>
            </a:extLst>
          </p:cNvPr>
          <p:cNvSpPr txBox="1"/>
          <p:nvPr/>
        </p:nvSpPr>
        <p:spPr>
          <a:xfrm>
            <a:off x="338663" y="1851181"/>
            <a:ext cx="9514327" cy="4524315"/>
          </a:xfrm>
          <a:prstGeom prst="rect">
            <a:avLst/>
          </a:prstGeom>
          <a:noFill/>
        </p:spPr>
        <p:txBody>
          <a:bodyPr wrap="square" rtlCol="0">
            <a:spAutoFit/>
          </a:bodyPr>
          <a:lstStyle/>
          <a:p>
            <a:r>
              <a:rPr lang="en-GB" dirty="0"/>
              <a:t>To register your utility or highway authority organisation to use the Protocol for the year:</a:t>
            </a:r>
          </a:p>
          <a:p>
            <a:endParaRPr lang="en-GB" dirty="0"/>
          </a:p>
          <a:p>
            <a:r>
              <a:rPr lang="en-GB" b="1" dirty="0"/>
              <a:t>Online application form: </a:t>
            </a:r>
            <a:r>
              <a:rPr lang="en-GB" dirty="0">
                <a:hlinkClick r:id="rId3"/>
              </a:rPr>
              <a:t>EXCAVATED WASTE PROTOCOL: ANNUAL REGISTRATION FORM</a:t>
            </a:r>
            <a:endParaRPr lang="en-GB" dirty="0"/>
          </a:p>
          <a:p>
            <a:endParaRPr lang="en-GB" dirty="0"/>
          </a:p>
          <a:p>
            <a:r>
              <a:rPr lang="en-GB" dirty="0"/>
              <a:t>Data evidence of </a:t>
            </a:r>
            <a:r>
              <a:rPr lang="en-GB" b="1" dirty="0"/>
              <a:t>permit</a:t>
            </a:r>
            <a:r>
              <a:rPr lang="en-GB" dirty="0"/>
              <a:t> and </a:t>
            </a:r>
            <a:r>
              <a:rPr lang="en-GB" b="1" dirty="0"/>
              <a:t>excavation</a:t>
            </a:r>
            <a:r>
              <a:rPr lang="en-GB" dirty="0"/>
              <a:t> volumes from 2 years previous </a:t>
            </a:r>
            <a:r>
              <a:rPr lang="en-GB" b="1" dirty="0"/>
              <a:t>must</a:t>
            </a:r>
            <a:r>
              <a:rPr lang="en-GB" dirty="0"/>
              <a:t> be provided as part of application – </a:t>
            </a:r>
            <a:r>
              <a:rPr lang="en-GB" i="1" dirty="0"/>
              <a:t>e.g. applying for use in 2027 requires 2025 activity data</a:t>
            </a:r>
            <a:r>
              <a:rPr lang="en-GB" dirty="0"/>
              <a:t> – to accurately determine the number of 1% lab sample submissions required for the year.</a:t>
            </a:r>
          </a:p>
          <a:p>
            <a:pPr marL="342900" indent="-342900">
              <a:buAutoNum type="arabicParenR"/>
            </a:pPr>
            <a:endParaRPr lang="en-GB" dirty="0"/>
          </a:p>
          <a:p>
            <a:r>
              <a:rPr lang="en-GB" dirty="0"/>
              <a:t>Once application has been submitted, SWUK will review and respond typically within 10 working days to confirm successful registration, or discuss any issues.</a:t>
            </a:r>
          </a:p>
          <a:p>
            <a:pPr marL="342900" indent="-342900">
              <a:buAutoNum type="arabicParenR"/>
            </a:pPr>
            <a:endParaRPr lang="en-GB" dirty="0"/>
          </a:p>
          <a:p>
            <a:pPr marL="285750" indent="-285750">
              <a:buFont typeface="Arial" panose="020B0604020202020204" pitchFamily="34" charset="0"/>
              <a:buChar char="•"/>
            </a:pPr>
            <a:r>
              <a:rPr lang="en-GB" dirty="0"/>
              <a:t>If you have any questions regarding application, please visit the Streetworks UK protocol website, or contact your sector lead representative.</a:t>
            </a:r>
          </a:p>
          <a:p>
            <a:endParaRPr lang="en-GB" dirty="0"/>
          </a:p>
          <a:p>
            <a:pPr marL="285750" indent="-285750">
              <a:buFont typeface="Arial" panose="020B0604020202020204" pitchFamily="34" charset="0"/>
              <a:buChar char="•"/>
            </a:pPr>
            <a:r>
              <a:rPr lang="en-GB" i="1" dirty="0"/>
              <a:t>Urgent issues can be raised to: </a:t>
            </a:r>
            <a:r>
              <a:rPr lang="en-GB" i="1" dirty="0">
                <a:hlinkClick r:id="rId4"/>
              </a:rPr>
              <a:t>info@streetworksuk.org.uk</a:t>
            </a:r>
            <a:r>
              <a:rPr lang="en-GB" i="1" dirty="0"/>
              <a:t> </a:t>
            </a:r>
          </a:p>
          <a:p>
            <a:endParaRPr lang="en-GB" dirty="0"/>
          </a:p>
        </p:txBody>
      </p:sp>
    </p:spTree>
    <p:extLst>
      <p:ext uri="{BB962C8B-B14F-4D97-AF65-F5344CB8AC3E}">
        <p14:creationId xmlns:p14="http://schemas.microsoft.com/office/powerpoint/2010/main" val="2073590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94014-4FC3-BEDC-5FDB-CFBBEA6357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5950C0-FA36-4BB6-3F7C-CA7F74D37EF9}"/>
              </a:ext>
            </a:extLst>
          </p:cNvPr>
          <p:cNvSpPr>
            <a:spLocks noGrp="1"/>
          </p:cNvSpPr>
          <p:nvPr>
            <p:ph type="ctrTitle"/>
          </p:nvPr>
        </p:nvSpPr>
        <p:spPr>
          <a:xfrm>
            <a:off x="338666" y="499459"/>
            <a:ext cx="6559827" cy="675861"/>
          </a:xfrm>
        </p:spPr>
        <p:txBody>
          <a:bodyPr>
            <a:noAutofit/>
          </a:bodyPr>
          <a:lstStyle/>
          <a:p>
            <a:pPr algn="l"/>
            <a:r>
              <a:rPr lang="en-GB" sz="3200" dirty="0">
                <a:solidFill>
                  <a:srgbClr val="009999"/>
                </a:solidFill>
              </a:rPr>
              <a:t>Material Classification Protocol</a:t>
            </a:r>
          </a:p>
        </p:txBody>
      </p:sp>
      <p:sp>
        <p:nvSpPr>
          <p:cNvPr id="6" name="Subtitle 5">
            <a:extLst>
              <a:ext uri="{FF2B5EF4-FFF2-40B4-BE49-F238E27FC236}">
                <a16:creationId xmlns:a16="http://schemas.microsoft.com/office/drawing/2014/main" id="{0412E5B8-0DB6-DD07-7BBA-85B37B1CB845}"/>
              </a:ext>
            </a:extLst>
          </p:cNvPr>
          <p:cNvSpPr>
            <a:spLocks noGrp="1"/>
          </p:cNvSpPr>
          <p:nvPr>
            <p:ph type="subTitle" idx="1"/>
          </p:nvPr>
        </p:nvSpPr>
        <p:spPr>
          <a:xfrm>
            <a:off x="338665" y="1175320"/>
            <a:ext cx="8080587" cy="504467"/>
          </a:xfrm>
        </p:spPr>
        <p:txBody>
          <a:bodyPr>
            <a:normAutofit/>
          </a:bodyPr>
          <a:lstStyle/>
          <a:p>
            <a:pPr algn="l"/>
            <a:r>
              <a:rPr lang="en-GB" dirty="0">
                <a:solidFill>
                  <a:srgbClr val="67C5BD"/>
                </a:solidFill>
              </a:rPr>
              <a:t>Extracting application data</a:t>
            </a:r>
            <a:endParaRPr lang="en-GB" dirty="0"/>
          </a:p>
        </p:txBody>
      </p:sp>
      <p:sp>
        <p:nvSpPr>
          <p:cNvPr id="3" name="TextBox 2">
            <a:extLst>
              <a:ext uri="{FF2B5EF4-FFF2-40B4-BE49-F238E27FC236}">
                <a16:creationId xmlns:a16="http://schemas.microsoft.com/office/drawing/2014/main" id="{FC73BC83-C35B-4F3D-B2FA-CFB00EFB606E}"/>
              </a:ext>
            </a:extLst>
          </p:cNvPr>
          <p:cNvSpPr txBox="1"/>
          <p:nvPr/>
        </p:nvSpPr>
        <p:spPr>
          <a:xfrm>
            <a:off x="338664" y="1851181"/>
            <a:ext cx="7049424" cy="4524315"/>
          </a:xfrm>
          <a:prstGeom prst="rect">
            <a:avLst/>
          </a:prstGeom>
          <a:noFill/>
        </p:spPr>
        <p:txBody>
          <a:bodyPr wrap="square" rtlCol="0">
            <a:spAutoFit/>
          </a:bodyPr>
          <a:lstStyle/>
          <a:p>
            <a:r>
              <a:rPr lang="en-GB" dirty="0"/>
              <a:t>Extracting protocol application data from Street Manager:</a:t>
            </a:r>
          </a:p>
          <a:p>
            <a:endParaRPr lang="en-GB" dirty="0"/>
          </a:p>
          <a:p>
            <a:pPr marL="342900" indent="-342900">
              <a:buAutoNum type="arabicParenR"/>
            </a:pPr>
            <a:r>
              <a:rPr lang="en-GB" b="1" dirty="0"/>
              <a:t>Permit Volumes</a:t>
            </a:r>
            <a:endParaRPr lang="en-GB" dirty="0"/>
          </a:p>
          <a:p>
            <a:r>
              <a:rPr lang="en-GB" dirty="0"/>
              <a:t>Click ‘Applications and Works’ module</a:t>
            </a:r>
          </a:p>
          <a:p>
            <a:r>
              <a:rPr lang="en-GB" dirty="0"/>
              <a:t>Select filter options:</a:t>
            </a:r>
          </a:p>
          <a:p>
            <a:pPr marL="742950" lvl="1" indent="-285750">
              <a:buFont typeface="Arial" panose="020B0604020202020204" pitchFamily="34" charset="0"/>
              <a:buChar char="•"/>
            </a:pPr>
            <a:r>
              <a:rPr lang="en-GB" b="1" dirty="0"/>
              <a:t>Works Start</a:t>
            </a:r>
            <a:r>
              <a:rPr lang="en-GB" dirty="0"/>
              <a:t>: date range for full year </a:t>
            </a:r>
            <a:r>
              <a:rPr lang="en-GB" i="1" dirty="0"/>
              <a:t>(e.g. 1/1/25 – 31/12/25)</a:t>
            </a:r>
          </a:p>
          <a:p>
            <a:pPr marL="742950" lvl="1" indent="-285750">
              <a:buFont typeface="Arial" panose="020B0604020202020204" pitchFamily="34" charset="0"/>
              <a:buChar char="•"/>
            </a:pPr>
            <a:r>
              <a:rPr lang="en-GB" b="1" dirty="0"/>
              <a:t>Works Status</a:t>
            </a:r>
            <a:r>
              <a:rPr lang="en-GB" dirty="0"/>
              <a:t>: ‘Completed’</a:t>
            </a:r>
          </a:p>
          <a:p>
            <a:pPr marL="742950" lvl="1" indent="-285750">
              <a:buFont typeface="Arial" panose="020B0604020202020204" pitchFamily="34" charset="0"/>
              <a:buChar char="•"/>
            </a:pPr>
            <a:r>
              <a:rPr lang="en-GB" b="1" dirty="0"/>
              <a:t>Works Category</a:t>
            </a:r>
            <a:r>
              <a:rPr lang="en-GB" dirty="0"/>
              <a:t>: select all </a:t>
            </a:r>
            <a:r>
              <a:rPr lang="en-GB" b="1" i="1" dirty="0"/>
              <a:t>except</a:t>
            </a:r>
            <a:r>
              <a:rPr lang="en-GB" b="1" dirty="0"/>
              <a:t> </a:t>
            </a:r>
            <a:r>
              <a:rPr lang="en-GB" dirty="0"/>
              <a:t>‘Major’</a:t>
            </a:r>
          </a:p>
          <a:p>
            <a:pPr marL="742950" lvl="1" indent="-285750">
              <a:buFont typeface="Arial" panose="020B0604020202020204" pitchFamily="34" charset="0"/>
              <a:buChar char="•"/>
            </a:pPr>
            <a:r>
              <a:rPr lang="en-GB" b="1" dirty="0"/>
              <a:t>Additional</a:t>
            </a:r>
            <a:r>
              <a:rPr lang="en-GB" dirty="0"/>
              <a:t>: select ‘Works with excavation’</a:t>
            </a:r>
          </a:p>
          <a:p>
            <a:endParaRPr lang="en-GB" dirty="0"/>
          </a:p>
          <a:p>
            <a:r>
              <a:rPr lang="en-GB" dirty="0"/>
              <a:t>Run this report and export data as .CSV – to be copied into Protocol application sheet ‘Permits’ tab.</a:t>
            </a:r>
          </a:p>
          <a:p>
            <a:endParaRPr lang="en-GB" dirty="0"/>
          </a:p>
          <a:p>
            <a:r>
              <a:rPr lang="en-GB" b="1" i="1" dirty="0"/>
              <a:t>Please note </a:t>
            </a:r>
            <a:r>
              <a:rPr lang="en-GB" dirty="0"/>
              <a:t>– </a:t>
            </a:r>
            <a:r>
              <a:rPr lang="en-GB" i="1" dirty="0"/>
              <a:t>if data volumes are high, you may need to run smaller date-range reports (e.g. one per month of the year) to form the full annual set of data required.</a:t>
            </a:r>
            <a:endParaRPr lang="en-GB" dirty="0"/>
          </a:p>
        </p:txBody>
      </p:sp>
      <p:pic>
        <p:nvPicPr>
          <p:cNvPr id="11" name="Picture 10">
            <a:extLst>
              <a:ext uri="{FF2B5EF4-FFF2-40B4-BE49-F238E27FC236}">
                <a16:creationId xmlns:a16="http://schemas.microsoft.com/office/drawing/2014/main" id="{384BD55C-936C-2555-CC01-3EF18AAC4BFD}"/>
              </a:ext>
            </a:extLst>
          </p:cNvPr>
          <p:cNvPicPr>
            <a:picLocks noChangeAspect="1"/>
          </p:cNvPicPr>
          <p:nvPr/>
        </p:nvPicPr>
        <p:blipFill>
          <a:blip r:embed="rId2"/>
          <a:stretch>
            <a:fillRect/>
          </a:stretch>
        </p:blipFill>
        <p:spPr>
          <a:xfrm>
            <a:off x="9222991" y="0"/>
            <a:ext cx="2969009" cy="1810669"/>
          </a:xfrm>
          <a:prstGeom prst="rect">
            <a:avLst/>
          </a:prstGeom>
        </p:spPr>
      </p:pic>
      <p:pic>
        <p:nvPicPr>
          <p:cNvPr id="13" name="Picture 12">
            <a:extLst>
              <a:ext uri="{FF2B5EF4-FFF2-40B4-BE49-F238E27FC236}">
                <a16:creationId xmlns:a16="http://schemas.microsoft.com/office/drawing/2014/main" id="{4BAEE672-8C52-961D-0AA2-75DE8091FA43}"/>
              </a:ext>
            </a:extLst>
          </p:cNvPr>
          <p:cNvPicPr>
            <a:picLocks noChangeAspect="1"/>
          </p:cNvPicPr>
          <p:nvPr/>
        </p:nvPicPr>
        <p:blipFill>
          <a:blip r:embed="rId3"/>
          <a:stretch>
            <a:fillRect/>
          </a:stretch>
        </p:blipFill>
        <p:spPr>
          <a:xfrm>
            <a:off x="7944262" y="2004146"/>
            <a:ext cx="4247738" cy="4853854"/>
          </a:xfrm>
          <a:prstGeom prst="rect">
            <a:avLst/>
          </a:prstGeom>
        </p:spPr>
      </p:pic>
      <p:pic>
        <p:nvPicPr>
          <p:cNvPr id="15" name="Picture 14">
            <a:extLst>
              <a:ext uri="{FF2B5EF4-FFF2-40B4-BE49-F238E27FC236}">
                <a16:creationId xmlns:a16="http://schemas.microsoft.com/office/drawing/2014/main" id="{2E799000-5A36-339D-8291-CE19F6BD10C1}"/>
              </a:ext>
            </a:extLst>
          </p:cNvPr>
          <p:cNvPicPr>
            <a:picLocks noChangeAspect="1"/>
          </p:cNvPicPr>
          <p:nvPr/>
        </p:nvPicPr>
        <p:blipFill>
          <a:blip r:embed="rId4"/>
          <a:stretch>
            <a:fillRect/>
          </a:stretch>
        </p:blipFill>
        <p:spPr>
          <a:xfrm>
            <a:off x="7944262" y="1623581"/>
            <a:ext cx="1892397" cy="349268"/>
          </a:xfrm>
          <a:prstGeom prst="rect">
            <a:avLst/>
          </a:prstGeom>
        </p:spPr>
      </p:pic>
    </p:spTree>
    <p:extLst>
      <p:ext uri="{BB962C8B-B14F-4D97-AF65-F5344CB8AC3E}">
        <p14:creationId xmlns:p14="http://schemas.microsoft.com/office/powerpoint/2010/main" val="2435405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681DB-99CD-2A18-5F58-70B6F61B80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BFA15F-4827-A43D-4A71-A4632A87EB6C}"/>
              </a:ext>
            </a:extLst>
          </p:cNvPr>
          <p:cNvSpPr>
            <a:spLocks noGrp="1"/>
          </p:cNvSpPr>
          <p:nvPr>
            <p:ph type="ctrTitle"/>
          </p:nvPr>
        </p:nvSpPr>
        <p:spPr>
          <a:xfrm>
            <a:off x="338666" y="499459"/>
            <a:ext cx="6559827" cy="675861"/>
          </a:xfrm>
        </p:spPr>
        <p:txBody>
          <a:bodyPr>
            <a:noAutofit/>
          </a:bodyPr>
          <a:lstStyle/>
          <a:p>
            <a:pPr algn="l"/>
            <a:r>
              <a:rPr lang="en-GB" sz="3200" dirty="0">
                <a:solidFill>
                  <a:srgbClr val="009999"/>
                </a:solidFill>
              </a:rPr>
              <a:t>Material Classification Protocol</a:t>
            </a:r>
          </a:p>
        </p:txBody>
      </p:sp>
      <p:sp>
        <p:nvSpPr>
          <p:cNvPr id="6" name="Subtitle 5">
            <a:extLst>
              <a:ext uri="{FF2B5EF4-FFF2-40B4-BE49-F238E27FC236}">
                <a16:creationId xmlns:a16="http://schemas.microsoft.com/office/drawing/2014/main" id="{84E4F5DF-32B8-FF91-7964-A4B5D5516C01}"/>
              </a:ext>
            </a:extLst>
          </p:cNvPr>
          <p:cNvSpPr>
            <a:spLocks noGrp="1"/>
          </p:cNvSpPr>
          <p:nvPr>
            <p:ph type="subTitle" idx="1"/>
          </p:nvPr>
        </p:nvSpPr>
        <p:spPr>
          <a:xfrm>
            <a:off x="338665" y="1175320"/>
            <a:ext cx="8080587" cy="504467"/>
          </a:xfrm>
        </p:spPr>
        <p:txBody>
          <a:bodyPr>
            <a:normAutofit/>
          </a:bodyPr>
          <a:lstStyle/>
          <a:p>
            <a:pPr algn="l"/>
            <a:r>
              <a:rPr lang="en-GB" dirty="0">
                <a:solidFill>
                  <a:srgbClr val="67C5BD"/>
                </a:solidFill>
              </a:rPr>
              <a:t>Extracting application data</a:t>
            </a:r>
            <a:endParaRPr lang="en-GB" dirty="0"/>
          </a:p>
        </p:txBody>
      </p:sp>
      <p:sp>
        <p:nvSpPr>
          <p:cNvPr id="3" name="TextBox 2">
            <a:extLst>
              <a:ext uri="{FF2B5EF4-FFF2-40B4-BE49-F238E27FC236}">
                <a16:creationId xmlns:a16="http://schemas.microsoft.com/office/drawing/2014/main" id="{B0B11BF2-0FA4-EA2F-103D-F9EF54DEC551}"/>
              </a:ext>
            </a:extLst>
          </p:cNvPr>
          <p:cNvSpPr txBox="1"/>
          <p:nvPr/>
        </p:nvSpPr>
        <p:spPr>
          <a:xfrm>
            <a:off x="338665" y="2155981"/>
            <a:ext cx="7254832" cy="3416320"/>
          </a:xfrm>
          <a:prstGeom prst="rect">
            <a:avLst/>
          </a:prstGeom>
          <a:noFill/>
        </p:spPr>
        <p:txBody>
          <a:bodyPr wrap="square" rtlCol="0">
            <a:spAutoFit/>
          </a:bodyPr>
          <a:lstStyle/>
          <a:p>
            <a:r>
              <a:rPr lang="en-GB" dirty="0"/>
              <a:t>Extracting protocol application data from Street Manager:</a:t>
            </a:r>
          </a:p>
          <a:p>
            <a:endParaRPr lang="en-GB" dirty="0"/>
          </a:p>
          <a:p>
            <a:r>
              <a:rPr lang="en-GB" b="1" dirty="0"/>
              <a:t>2) Registration Volumes</a:t>
            </a:r>
            <a:endParaRPr lang="en-GB" dirty="0"/>
          </a:p>
          <a:p>
            <a:r>
              <a:rPr lang="en-GB" dirty="0"/>
              <a:t>Click ‘Registered Reinstatements’ module</a:t>
            </a:r>
          </a:p>
          <a:p>
            <a:r>
              <a:rPr lang="en-GB" dirty="0"/>
              <a:t>Select filter options:</a:t>
            </a:r>
          </a:p>
          <a:p>
            <a:pPr marL="742950" lvl="1" indent="-285750">
              <a:buFont typeface="Arial" panose="020B0604020202020204" pitchFamily="34" charset="0"/>
              <a:buChar char="•"/>
            </a:pPr>
            <a:r>
              <a:rPr lang="en-GB" b="1" dirty="0"/>
              <a:t>Registration date: </a:t>
            </a:r>
            <a:r>
              <a:rPr lang="en-GB" dirty="0"/>
              <a:t>annual date range </a:t>
            </a:r>
            <a:r>
              <a:rPr lang="en-GB" i="1" dirty="0"/>
              <a:t>(</a:t>
            </a:r>
            <a:r>
              <a:rPr lang="en-GB" i="1" dirty="0" err="1"/>
              <a:t>e.g</a:t>
            </a:r>
            <a:r>
              <a:rPr lang="en-GB" i="1" dirty="0"/>
              <a:t> 01/01/25 – 31/12/25)</a:t>
            </a:r>
            <a:endParaRPr lang="en-GB" dirty="0"/>
          </a:p>
          <a:p>
            <a:r>
              <a:rPr lang="en-GB" dirty="0"/>
              <a:t>Run this report and export data as .CSV – to be copied into Protocol application sheet ‘Registrations’ tab.</a:t>
            </a:r>
          </a:p>
          <a:p>
            <a:endParaRPr lang="en-GB" dirty="0"/>
          </a:p>
          <a:p>
            <a:r>
              <a:rPr lang="en-GB" b="1" i="1" dirty="0"/>
              <a:t>Please note </a:t>
            </a:r>
            <a:r>
              <a:rPr lang="en-GB" dirty="0"/>
              <a:t>– </a:t>
            </a:r>
            <a:r>
              <a:rPr lang="en-GB" i="1" dirty="0"/>
              <a:t>if registration data volumes are high, you may need to run smaller date-range reports (e.g. one per month of the year) to form the full annual set of data required.</a:t>
            </a:r>
            <a:endParaRPr lang="en-GB" dirty="0"/>
          </a:p>
        </p:txBody>
      </p:sp>
      <p:pic>
        <p:nvPicPr>
          <p:cNvPr id="11" name="Picture 10">
            <a:extLst>
              <a:ext uri="{FF2B5EF4-FFF2-40B4-BE49-F238E27FC236}">
                <a16:creationId xmlns:a16="http://schemas.microsoft.com/office/drawing/2014/main" id="{129C0E70-B24B-AC7F-1C47-FC730C995F77}"/>
              </a:ext>
            </a:extLst>
          </p:cNvPr>
          <p:cNvPicPr>
            <a:picLocks noChangeAspect="1"/>
          </p:cNvPicPr>
          <p:nvPr/>
        </p:nvPicPr>
        <p:blipFill>
          <a:blip r:embed="rId2"/>
          <a:stretch>
            <a:fillRect/>
          </a:stretch>
        </p:blipFill>
        <p:spPr>
          <a:xfrm>
            <a:off x="9222991" y="0"/>
            <a:ext cx="2969009" cy="1810669"/>
          </a:xfrm>
          <a:prstGeom prst="rect">
            <a:avLst/>
          </a:prstGeom>
        </p:spPr>
      </p:pic>
      <p:pic>
        <p:nvPicPr>
          <p:cNvPr id="5" name="Picture 4">
            <a:extLst>
              <a:ext uri="{FF2B5EF4-FFF2-40B4-BE49-F238E27FC236}">
                <a16:creationId xmlns:a16="http://schemas.microsoft.com/office/drawing/2014/main" id="{69949AEE-DBC6-316F-41F4-5061BC306120}"/>
              </a:ext>
            </a:extLst>
          </p:cNvPr>
          <p:cNvPicPr>
            <a:picLocks noChangeAspect="1"/>
          </p:cNvPicPr>
          <p:nvPr/>
        </p:nvPicPr>
        <p:blipFill>
          <a:blip r:embed="rId3"/>
          <a:stretch>
            <a:fillRect/>
          </a:stretch>
        </p:blipFill>
        <p:spPr>
          <a:xfrm>
            <a:off x="8004313" y="2001113"/>
            <a:ext cx="4075018" cy="3968954"/>
          </a:xfrm>
          <a:prstGeom prst="rect">
            <a:avLst/>
          </a:prstGeom>
        </p:spPr>
      </p:pic>
    </p:spTree>
    <p:extLst>
      <p:ext uri="{BB962C8B-B14F-4D97-AF65-F5344CB8AC3E}">
        <p14:creationId xmlns:p14="http://schemas.microsoft.com/office/powerpoint/2010/main" val="3739561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DD737-7A0C-5138-BEA0-E1A5C1FF2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7B07B5-3272-3FFD-77B1-55278C8EAA8F}"/>
              </a:ext>
            </a:extLst>
          </p:cNvPr>
          <p:cNvSpPr>
            <a:spLocks noGrp="1"/>
          </p:cNvSpPr>
          <p:nvPr>
            <p:ph type="ctrTitle"/>
          </p:nvPr>
        </p:nvSpPr>
        <p:spPr>
          <a:xfrm>
            <a:off x="338665" y="229473"/>
            <a:ext cx="6559827" cy="675861"/>
          </a:xfrm>
        </p:spPr>
        <p:txBody>
          <a:bodyPr>
            <a:noAutofit/>
          </a:bodyPr>
          <a:lstStyle/>
          <a:p>
            <a:pPr algn="l"/>
            <a:r>
              <a:rPr lang="en-GB" sz="3200" dirty="0">
                <a:solidFill>
                  <a:srgbClr val="009999"/>
                </a:solidFill>
              </a:rPr>
              <a:t>Material Classification Protocol</a:t>
            </a:r>
          </a:p>
        </p:txBody>
      </p:sp>
      <p:pic>
        <p:nvPicPr>
          <p:cNvPr id="4" name="Picture 3">
            <a:extLst>
              <a:ext uri="{FF2B5EF4-FFF2-40B4-BE49-F238E27FC236}">
                <a16:creationId xmlns:a16="http://schemas.microsoft.com/office/drawing/2014/main" id="{95AF3559-5A2E-EC5C-391D-BF587000046C}"/>
              </a:ext>
            </a:extLst>
          </p:cNvPr>
          <p:cNvPicPr>
            <a:picLocks noChangeAspect="1"/>
          </p:cNvPicPr>
          <p:nvPr/>
        </p:nvPicPr>
        <p:blipFill>
          <a:blip r:embed="rId2"/>
          <a:stretch>
            <a:fillRect/>
          </a:stretch>
        </p:blipFill>
        <p:spPr>
          <a:xfrm>
            <a:off x="9222991" y="0"/>
            <a:ext cx="2969009" cy="1810669"/>
          </a:xfrm>
          <a:prstGeom prst="rect">
            <a:avLst/>
          </a:prstGeom>
        </p:spPr>
      </p:pic>
      <p:sp>
        <p:nvSpPr>
          <p:cNvPr id="6" name="Subtitle 5">
            <a:extLst>
              <a:ext uri="{FF2B5EF4-FFF2-40B4-BE49-F238E27FC236}">
                <a16:creationId xmlns:a16="http://schemas.microsoft.com/office/drawing/2014/main" id="{19C35D8A-6B98-9A87-3CE1-34A6CBAF5255}"/>
              </a:ext>
            </a:extLst>
          </p:cNvPr>
          <p:cNvSpPr>
            <a:spLocks noGrp="1"/>
          </p:cNvSpPr>
          <p:nvPr>
            <p:ph type="subTitle" idx="1"/>
          </p:nvPr>
        </p:nvSpPr>
        <p:spPr>
          <a:xfrm>
            <a:off x="338665" y="814155"/>
            <a:ext cx="8080587" cy="504467"/>
          </a:xfrm>
        </p:spPr>
        <p:txBody>
          <a:bodyPr>
            <a:normAutofit/>
          </a:bodyPr>
          <a:lstStyle/>
          <a:p>
            <a:pPr algn="l"/>
            <a:r>
              <a:rPr lang="en-GB" dirty="0">
                <a:solidFill>
                  <a:srgbClr val="67C5BD"/>
                </a:solidFill>
              </a:rPr>
              <a:t>Quarterly results return process</a:t>
            </a:r>
            <a:endParaRPr lang="en-GB" dirty="0"/>
          </a:p>
        </p:txBody>
      </p:sp>
      <p:sp>
        <p:nvSpPr>
          <p:cNvPr id="3" name="TextBox 2">
            <a:extLst>
              <a:ext uri="{FF2B5EF4-FFF2-40B4-BE49-F238E27FC236}">
                <a16:creationId xmlns:a16="http://schemas.microsoft.com/office/drawing/2014/main" id="{7A87341B-8698-4671-70EC-8569EFC1C068}"/>
              </a:ext>
            </a:extLst>
          </p:cNvPr>
          <p:cNvSpPr txBox="1"/>
          <p:nvPr/>
        </p:nvSpPr>
        <p:spPr>
          <a:xfrm>
            <a:off x="145041" y="1273215"/>
            <a:ext cx="10264542" cy="5355312"/>
          </a:xfrm>
          <a:prstGeom prst="rect">
            <a:avLst/>
          </a:prstGeom>
          <a:noFill/>
        </p:spPr>
        <p:txBody>
          <a:bodyPr wrap="square" rtlCol="0">
            <a:spAutoFit/>
          </a:bodyPr>
          <a:lstStyle/>
          <a:p>
            <a:r>
              <a:rPr lang="en-GB" dirty="0"/>
              <a:t>For all UKAS lab tested excavations, results must be returned to SWUK quarterly of both actual lab findings and desktop / visual assessments recorded. This evidences that your organisation is using the protocol correctly, and provides a classification success metric for the EA.</a:t>
            </a:r>
          </a:p>
          <a:p>
            <a:endParaRPr lang="en-GB" dirty="0"/>
          </a:p>
          <a:p>
            <a:r>
              <a:rPr lang="en-GB" b="1" dirty="0"/>
              <a:t>Online quarterly submission form: </a:t>
            </a:r>
            <a:r>
              <a:rPr lang="en-GB" dirty="0">
                <a:hlinkClick r:id="rId3"/>
              </a:rPr>
              <a:t>https://docs.google.com/forms/d/e/1FAIpQLSdqT2qHthEWqIpR2Sexe2wLhVaEPBLd5STk_JfOcKwAht0w8Q/viewform?usp=dialog</a:t>
            </a:r>
            <a:endParaRPr lang="en-GB" dirty="0"/>
          </a:p>
          <a:p>
            <a:endParaRPr lang="en-GB" dirty="0"/>
          </a:p>
          <a:p>
            <a:r>
              <a:rPr lang="en-GB" b="1" dirty="0"/>
              <a:t>Quarterly submission sheet: </a:t>
            </a:r>
            <a:r>
              <a:rPr lang="en-GB" dirty="0">
                <a:hlinkClick r:id="rId4"/>
              </a:rPr>
              <a:t>http://streetworks.org.uk/wp-content/uploads/2026/10/Excavated-Materials-Protocol-Quarterly-results-return-ORG-NAME-QUARTER-YEAR.xlsx</a:t>
            </a:r>
            <a:r>
              <a:rPr lang="en-GB" dirty="0"/>
              <a:t> </a:t>
            </a:r>
          </a:p>
          <a:p>
            <a:endParaRPr lang="en-GB" dirty="0"/>
          </a:p>
          <a:p>
            <a:r>
              <a:rPr lang="en-GB" dirty="0"/>
              <a:t>Once your quarterly return has been submitted, SWUK will confirm receipt. </a:t>
            </a:r>
          </a:p>
          <a:p>
            <a:r>
              <a:rPr lang="en-GB" b="1" i="1" dirty="0"/>
              <a:t>Please note </a:t>
            </a:r>
            <a:r>
              <a:rPr lang="en-GB" i="1" dirty="0"/>
              <a:t>– if there is missing data or other any issue with submission, your quarterly data may be rejected; SWUK will contact you if this is the case.</a:t>
            </a:r>
          </a:p>
          <a:p>
            <a:pPr marL="342900" indent="-342900">
              <a:buAutoNum type="arabicParenR"/>
            </a:pPr>
            <a:endParaRPr lang="en-GB" dirty="0"/>
          </a:p>
          <a:p>
            <a:pPr marL="285750" indent="-285750">
              <a:buFont typeface="Arial" panose="020B0604020202020204" pitchFamily="34" charset="0"/>
              <a:buChar char="•"/>
            </a:pPr>
            <a:r>
              <a:rPr lang="en-GB" dirty="0"/>
              <a:t>If you have any questions regarding quarterly return, please visit the Streetworks UK protocol website, or contact your sector lead representative.</a:t>
            </a:r>
          </a:p>
          <a:p>
            <a:endParaRPr lang="en-GB" dirty="0"/>
          </a:p>
          <a:p>
            <a:pPr marL="285750" indent="-285750">
              <a:buFont typeface="Arial" panose="020B0604020202020204" pitchFamily="34" charset="0"/>
              <a:buChar char="•"/>
            </a:pPr>
            <a:r>
              <a:rPr lang="en-GB" i="1" dirty="0"/>
              <a:t>Urgent issues can be raised to: </a:t>
            </a:r>
            <a:r>
              <a:rPr lang="en-GB" i="1" dirty="0">
                <a:hlinkClick r:id="rId5"/>
              </a:rPr>
              <a:t>info@streetworksuk.org.uk</a:t>
            </a:r>
            <a:r>
              <a:rPr lang="en-GB" i="1" dirty="0"/>
              <a:t> </a:t>
            </a:r>
          </a:p>
        </p:txBody>
      </p:sp>
    </p:spTree>
    <p:extLst>
      <p:ext uri="{BB962C8B-B14F-4D97-AF65-F5344CB8AC3E}">
        <p14:creationId xmlns:p14="http://schemas.microsoft.com/office/powerpoint/2010/main" val="214109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F047B-B41C-A70E-A30B-41312E830A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44CC16-C85E-1C7A-8E17-7BB8E9B9DA46}"/>
              </a:ext>
            </a:extLst>
          </p:cNvPr>
          <p:cNvSpPr>
            <a:spLocks noGrp="1"/>
          </p:cNvSpPr>
          <p:nvPr>
            <p:ph type="ctrTitle"/>
          </p:nvPr>
        </p:nvSpPr>
        <p:spPr>
          <a:xfrm>
            <a:off x="338666" y="499459"/>
            <a:ext cx="6559827" cy="675861"/>
          </a:xfrm>
        </p:spPr>
        <p:txBody>
          <a:bodyPr>
            <a:noAutofit/>
          </a:bodyPr>
          <a:lstStyle/>
          <a:p>
            <a:pPr algn="l"/>
            <a:r>
              <a:rPr lang="en-GB" sz="3200" dirty="0">
                <a:solidFill>
                  <a:srgbClr val="009999"/>
                </a:solidFill>
              </a:rPr>
              <a:t>Material Classification Protocol</a:t>
            </a:r>
          </a:p>
        </p:txBody>
      </p:sp>
      <p:sp>
        <p:nvSpPr>
          <p:cNvPr id="6" name="Subtitle 5">
            <a:extLst>
              <a:ext uri="{FF2B5EF4-FFF2-40B4-BE49-F238E27FC236}">
                <a16:creationId xmlns:a16="http://schemas.microsoft.com/office/drawing/2014/main" id="{3C2DBFEB-AE1A-C50F-91B7-1F7542E0EA0F}"/>
              </a:ext>
            </a:extLst>
          </p:cNvPr>
          <p:cNvSpPr>
            <a:spLocks noGrp="1"/>
          </p:cNvSpPr>
          <p:nvPr>
            <p:ph type="subTitle" idx="1"/>
          </p:nvPr>
        </p:nvSpPr>
        <p:spPr>
          <a:xfrm>
            <a:off x="338665" y="1175320"/>
            <a:ext cx="8080587" cy="504467"/>
          </a:xfrm>
        </p:spPr>
        <p:txBody>
          <a:bodyPr>
            <a:normAutofit/>
          </a:bodyPr>
          <a:lstStyle/>
          <a:p>
            <a:pPr algn="l"/>
            <a:r>
              <a:rPr lang="en-GB" dirty="0">
                <a:solidFill>
                  <a:srgbClr val="67C5BD"/>
                </a:solidFill>
              </a:rPr>
              <a:t>Uploading UKAS results to Street Manager</a:t>
            </a:r>
            <a:endParaRPr lang="en-GB" dirty="0"/>
          </a:p>
        </p:txBody>
      </p:sp>
      <p:sp>
        <p:nvSpPr>
          <p:cNvPr id="3" name="TextBox 2">
            <a:extLst>
              <a:ext uri="{FF2B5EF4-FFF2-40B4-BE49-F238E27FC236}">
                <a16:creationId xmlns:a16="http://schemas.microsoft.com/office/drawing/2014/main" id="{1F843F1B-3404-BFD0-F9FC-5A0F9C1A40B4}"/>
              </a:ext>
            </a:extLst>
          </p:cNvPr>
          <p:cNvSpPr txBox="1"/>
          <p:nvPr/>
        </p:nvSpPr>
        <p:spPr>
          <a:xfrm>
            <a:off x="338665" y="2155981"/>
            <a:ext cx="7798170" cy="3139321"/>
          </a:xfrm>
          <a:prstGeom prst="rect">
            <a:avLst/>
          </a:prstGeom>
          <a:noFill/>
        </p:spPr>
        <p:txBody>
          <a:bodyPr wrap="square" rtlCol="0">
            <a:spAutoFit/>
          </a:bodyPr>
          <a:lstStyle/>
          <a:p>
            <a:r>
              <a:rPr lang="en-GB" dirty="0"/>
              <a:t>All UKAS lab results (hazardous / inert) must be uploaded to Street Manager at the earliest possible time, to support future industry applications:</a:t>
            </a:r>
          </a:p>
          <a:p>
            <a:endParaRPr lang="en-GB" dirty="0"/>
          </a:p>
          <a:p>
            <a:pPr marL="342900" indent="-342900">
              <a:buAutoNum type="arabicParenR"/>
            </a:pPr>
            <a:r>
              <a:rPr lang="en-GB" dirty="0"/>
              <a:t>Under ‘Material Classification’ module, click ‘Add material classification’</a:t>
            </a:r>
          </a:p>
          <a:p>
            <a:pPr marL="342900" indent="-342900">
              <a:buAutoNum type="arabicParenR"/>
            </a:pPr>
            <a:r>
              <a:rPr lang="en-GB" dirty="0"/>
              <a:t>Search for your location (by URSN, postcode, etc.)</a:t>
            </a:r>
          </a:p>
          <a:p>
            <a:pPr marL="342900" indent="-342900">
              <a:buAutoNum type="arabicParenR"/>
            </a:pPr>
            <a:r>
              <a:rPr lang="en-GB" dirty="0"/>
              <a:t>Click ‘Drop Pin’ and confirm</a:t>
            </a:r>
          </a:p>
          <a:p>
            <a:pPr marL="342900" indent="-342900">
              <a:buAutoNum type="arabicParenR"/>
            </a:pPr>
            <a:r>
              <a:rPr lang="en-GB" dirty="0"/>
              <a:t>Select ‘Hazardous’ or ‘Non Hazardous’ material to add record details for</a:t>
            </a:r>
          </a:p>
          <a:p>
            <a:pPr marL="342900" indent="-342900">
              <a:buAutoNum type="arabicParenR"/>
            </a:pPr>
            <a:r>
              <a:rPr lang="en-GB" dirty="0"/>
              <a:t>Use UKAS lab details to complete the required fields fully</a:t>
            </a:r>
          </a:p>
          <a:p>
            <a:pPr marL="342900" indent="-342900">
              <a:buAutoNum type="arabicParenR"/>
            </a:pPr>
            <a:r>
              <a:rPr lang="en-GB" dirty="0"/>
              <a:t>Submit – your record will be added to the national database</a:t>
            </a:r>
          </a:p>
          <a:p>
            <a:endParaRPr lang="en-GB" dirty="0"/>
          </a:p>
          <a:p>
            <a:endParaRPr lang="en-GB" dirty="0"/>
          </a:p>
        </p:txBody>
      </p:sp>
      <p:pic>
        <p:nvPicPr>
          <p:cNvPr id="11" name="Picture 10">
            <a:extLst>
              <a:ext uri="{FF2B5EF4-FFF2-40B4-BE49-F238E27FC236}">
                <a16:creationId xmlns:a16="http://schemas.microsoft.com/office/drawing/2014/main" id="{7F2627FF-40BE-0585-250E-FE1E1D46F46A}"/>
              </a:ext>
            </a:extLst>
          </p:cNvPr>
          <p:cNvPicPr>
            <a:picLocks noChangeAspect="1"/>
          </p:cNvPicPr>
          <p:nvPr/>
        </p:nvPicPr>
        <p:blipFill>
          <a:blip r:embed="rId2"/>
          <a:stretch>
            <a:fillRect/>
          </a:stretch>
        </p:blipFill>
        <p:spPr>
          <a:xfrm>
            <a:off x="9222991" y="0"/>
            <a:ext cx="2969009" cy="1810669"/>
          </a:xfrm>
          <a:prstGeom prst="rect">
            <a:avLst/>
          </a:prstGeom>
        </p:spPr>
      </p:pic>
      <p:pic>
        <p:nvPicPr>
          <p:cNvPr id="7" name="Picture 6">
            <a:extLst>
              <a:ext uri="{FF2B5EF4-FFF2-40B4-BE49-F238E27FC236}">
                <a16:creationId xmlns:a16="http://schemas.microsoft.com/office/drawing/2014/main" id="{E83BF8E9-8DB5-A2B7-0964-E2BD33178F75}"/>
              </a:ext>
            </a:extLst>
          </p:cNvPr>
          <p:cNvPicPr>
            <a:picLocks noChangeAspect="1"/>
          </p:cNvPicPr>
          <p:nvPr/>
        </p:nvPicPr>
        <p:blipFill>
          <a:blip r:embed="rId3"/>
          <a:stretch>
            <a:fillRect/>
          </a:stretch>
        </p:blipFill>
        <p:spPr>
          <a:xfrm>
            <a:off x="887896" y="5469791"/>
            <a:ext cx="3234146" cy="1301345"/>
          </a:xfrm>
          <a:prstGeom prst="rect">
            <a:avLst/>
          </a:prstGeom>
        </p:spPr>
      </p:pic>
      <p:pic>
        <p:nvPicPr>
          <p:cNvPr id="9" name="Picture 8">
            <a:extLst>
              <a:ext uri="{FF2B5EF4-FFF2-40B4-BE49-F238E27FC236}">
                <a16:creationId xmlns:a16="http://schemas.microsoft.com/office/drawing/2014/main" id="{F80643D9-E238-390D-A751-950F1EC7A8FF}"/>
              </a:ext>
            </a:extLst>
          </p:cNvPr>
          <p:cNvPicPr>
            <a:picLocks noChangeAspect="1"/>
          </p:cNvPicPr>
          <p:nvPr/>
        </p:nvPicPr>
        <p:blipFill>
          <a:blip r:embed="rId4"/>
          <a:stretch>
            <a:fillRect/>
          </a:stretch>
        </p:blipFill>
        <p:spPr>
          <a:xfrm>
            <a:off x="4878436" y="5493426"/>
            <a:ext cx="3456568" cy="1254077"/>
          </a:xfrm>
          <a:prstGeom prst="rect">
            <a:avLst/>
          </a:prstGeom>
        </p:spPr>
      </p:pic>
      <p:pic>
        <p:nvPicPr>
          <p:cNvPr id="12" name="Picture 11">
            <a:extLst>
              <a:ext uri="{FF2B5EF4-FFF2-40B4-BE49-F238E27FC236}">
                <a16:creationId xmlns:a16="http://schemas.microsoft.com/office/drawing/2014/main" id="{1257D164-0A8F-A6E9-9A88-C12B651979CB}"/>
              </a:ext>
            </a:extLst>
          </p:cNvPr>
          <p:cNvPicPr>
            <a:picLocks noChangeAspect="1"/>
          </p:cNvPicPr>
          <p:nvPr/>
        </p:nvPicPr>
        <p:blipFill>
          <a:blip r:embed="rId5"/>
          <a:stretch>
            <a:fillRect/>
          </a:stretch>
        </p:blipFill>
        <p:spPr>
          <a:xfrm>
            <a:off x="8833316" y="2735743"/>
            <a:ext cx="3358684" cy="4122257"/>
          </a:xfrm>
          <a:prstGeom prst="rect">
            <a:avLst/>
          </a:prstGeom>
        </p:spPr>
      </p:pic>
      <p:sp>
        <p:nvSpPr>
          <p:cNvPr id="13" name="Arrow: Right 12">
            <a:extLst>
              <a:ext uri="{FF2B5EF4-FFF2-40B4-BE49-F238E27FC236}">
                <a16:creationId xmlns:a16="http://schemas.microsoft.com/office/drawing/2014/main" id="{3A7443DD-8218-CB81-DD8E-AA168F43C58D}"/>
              </a:ext>
            </a:extLst>
          </p:cNvPr>
          <p:cNvSpPr/>
          <p:nvPr/>
        </p:nvSpPr>
        <p:spPr>
          <a:xfrm>
            <a:off x="4237750" y="5950226"/>
            <a:ext cx="580773" cy="304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Right 14">
            <a:extLst>
              <a:ext uri="{FF2B5EF4-FFF2-40B4-BE49-F238E27FC236}">
                <a16:creationId xmlns:a16="http://schemas.microsoft.com/office/drawing/2014/main" id="{54EE7589-C166-D89F-87FE-C06AC9499C9F}"/>
              </a:ext>
            </a:extLst>
          </p:cNvPr>
          <p:cNvSpPr/>
          <p:nvPr/>
        </p:nvSpPr>
        <p:spPr>
          <a:xfrm>
            <a:off x="8252543" y="5968063"/>
            <a:ext cx="580773" cy="3048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37289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56A5B-3AA1-C4DD-CCB1-73F4688DB6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EBA0FA-F83E-8D6B-7772-17B218D7268C}"/>
              </a:ext>
            </a:extLst>
          </p:cNvPr>
          <p:cNvSpPr>
            <a:spLocks noGrp="1"/>
          </p:cNvSpPr>
          <p:nvPr>
            <p:ph type="ctrTitle"/>
          </p:nvPr>
        </p:nvSpPr>
        <p:spPr>
          <a:xfrm>
            <a:off x="338666" y="499459"/>
            <a:ext cx="6559827" cy="675861"/>
          </a:xfrm>
        </p:spPr>
        <p:txBody>
          <a:bodyPr>
            <a:noAutofit/>
          </a:bodyPr>
          <a:lstStyle/>
          <a:p>
            <a:pPr algn="l"/>
            <a:r>
              <a:rPr lang="en-GB" sz="3200" dirty="0">
                <a:solidFill>
                  <a:srgbClr val="009999"/>
                </a:solidFill>
              </a:rPr>
              <a:t>Material Classification Protocol</a:t>
            </a:r>
          </a:p>
        </p:txBody>
      </p:sp>
      <p:pic>
        <p:nvPicPr>
          <p:cNvPr id="4" name="Picture 3">
            <a:extLst>
              <a:ext uri="{FF2B5EF4-FFF2-40B4-BE49-F238E27FC236}">
                <a16:creationId xmlns:a16="http://schemas.microsoft.com/office/drawing/2014/main" id="{3CD218FC-9247-91C6-469F-B977ED4E7B5C}"/>
              </a:ext>
            </a:extLst>
          </p:cNvPr>
          <p:cNvPicPr>
            <a:picLocks noChangeAspect="1"/>
          </p:cNvPicPr>
          <p:nvPr/>
        </p:nvPicPr>
        <p:blipFill>
          <a:blip r:embed="rId2"/>
          <a:stretch>
            <a:fillRect/>
          </a:stretch>
        </p:blipFill>
        <p:spPr>
          <a:xfrm>
            <a:off x="9222991" y="0"/>
            <a:ext cx="2969009" cy="1810669"/>
          </a:xfrm>
          <a:prstGeom prst="rect">
            <a:avLst/>
          </a:prstGeom>
        </p:spPr>
      </p:pic>
      <p:sp>
        <p:nvSpPr>
          <p:cNvPr id="6" name="Subtitle 5">
            <a:extLst>
              <a:ext uri="{FF2B5EF4-FFF2-40B4-BE49-F238E27FC236}">
                <a16:creationId xmlns:a16="http://schemas.microsoft.com/office/drawing/2014/main" id="{FEF74012-2386-DCE9-7B79-39128A901E4A}"/>
              </a:ext>
            </a:extLst>
          </p:cNvPr>
          <p:cNvSpPr>
            <a:spLocks noGrp="1"/>
          </p:cNvSpPr>
          <p:nvPr>
            <p:ph type="subTitle" idx="1"/>
          </p:nvPr>
        </p:nvSpPr>
        <p:spPr>
          <a:xfrm>
            <a:off x="338665" y="1175320"/>
            <a:ext cx="8080587" cy="504467"/>
          </a:xfrm>
        </p:spPr>
        <p:txBody>
          <a:bodyPr>
            <a:normAutofit/>
          </a:bodyPr>
          <a:lstStyle/>
          <a:p>
            <a:pPr algn="l"/>
            <a:r>
              <a:rPr lang="en-GB" dirty="0">
                <a:solidFill>
                  <a:srgbClr val="67C5BD"/>
                </a:solidFill>
              </a:rPr>
              <a:t>Sector contacts / further information</a:t>
            </a:r>
            <a:endParaRPr lang="en-GB" dirty="0"/>
          </a:p>
        </p:txBody>
      </p:sp>
      <p:sp>
        <p:nvSpPr>
          <p:cNvPr id="3" name="TextBox 2">
            <a:extLst>
              <a:ext uri="{FF2B5EF4-FFF2-40B4-BE49-F238E27FC236}">
                <a16:creationId xmlns:a16="http://schemas.microsoft.com/office/drawing/2014/main" id="{E541C612-13F1-A098-62DE-2A5341FECB50}"/>
              </a:ext>
            </a:extLst>
          </p:cNvPr>
          <p:cNvSpPr txBox="1"/>
          <p:nvPr/>
        </p:nvSpPr>
        <p:spPr>
          <a:xfrm>
            <a:off x="338663" y="1851181"/>
            <a:ext cx="10190189" cy="4524315"/>
          </a:xfrm>
          <a:prstGeom prst="rect">
            <a:avLst/>
          </a:prstGeom>
          <a:noFill/>
        </p:spPr>
        <p:txBody>
          <a:bodyPr wrap="square" rtlCol="0">
            <a:spAutoFit/>
          </a:bodyPr>
          <a:lstStyle/>
          <a:p>
            <a:r>
              <a:rPr lang="en-GB" dirty="0"/>
              <a:t>Lead working group contacts for each utility sector and highway authority region will be able to offer first-step assistance:</a:t>
            </a:r>
          </a:p>
          <a:p>
            <a:endParaRPr lang="en-GB" dirty="0"/>
          </a:p>
          <a:p>
            <a:endParaRPr lang="en-GB" dirty="0"/>
          </a:p>
          <a:p>
            <a:endParaRPr lang="en-GB" dirty="0"/>
          </a:p>
          <a:p>
            <a:endParaRPr lang="en-GB" dirty="0"/>
          </a:p>
          <a:p>
            <a:endParaRPr lang="en-GB" dirty="0"/>
          </a:p>
          <a:p>
            <a:endParaRPr lang="en-GB" dirty="0"/>
          </a:p>
          <a:p>
            <a:endParaRPr lang="en-GB" dirty="0"/>
          </a:p>
          <a:p>
            <a:r>
              <a:rPr lang="en-GB" i="1" dirty="0"/>
              <a:t>If you have an urgent issue that cannot be resolved, please contact </a:t>
            </a:r>
            <a:r>
              <a:rPr lang="en-GB" i="1" dirty="0">
                <a:hlinkClick r:id="rId3"/>
              </a:rPr>
              <a:t>info@streetworks.org.uk</a:t>
            </a:r>
            <a:r>
              <a:rPr lang="en-GB" i="1" dirty="0"/>
              <a:t> </a:t>
            </a:r>
          </a:p>
          <a:p>
            <a:endParaRPr lang="en-GB" dirty="0"/>
          </a:p>
          <a:p>
            <a:r>
              <a:rPr lang="en-GB" dirty="0"/>
              <a:t>Full information can be found on the Protocol pages of the SWUK website: </a:t>
            </a:r>
            <a:r>
              <a:rPr lang="en-GB" dirty="0">
                <a:hlinkClick r:id="rId4"/>
              </a:rPr>
              <a:t>Street Works UK: Material Classification Protocol - Streetworks</a:t>
            </a:r>
            <a:endParaRPr lang="en-GB" dirty="0"/>
          </a:p>
          <a:p>
            <a:endParaRPr lang="en-GB" dirty="0"/>
          </a:p>
          <a:p>
            <a:pPr marL="285750" indent="-285750">
              <a:buFont typeface="Arial" panose="020B0604020202020204" pitchFamily="34" charset="0"/>
              <a:buChar char="•"/>
            </a:pPr>
            <a:r>
              <a:rPr lang="en-GB" i="1" dirty="0"/>
              <a:t>FAQs are routinely updated on SWUK website: </a:t>
            </a:r>
            <a:r>
              <a:rPr lang="en-GB" sz="1200" dirty="0">
                <a:hlinkClick r:id="rId5"/>
              </a:rPr>
              <a:t>Street-Works-UK-Protocol-FAQ-Updates-18-11-25 - Streetworks</a:t>
            </a:r>
            <a:endParaRPr lang="en-GB" sz="1200" dirty="0"/>
          </a:p>
          <a:p>
            <a:endParaRPr lang="en-GB" dirty="0"/>
          </a:p>
        </p:txBody>
      </p:sp>
      <p:graphicFrame>
        <p:nvGraphicFramePr>
          <p:cNvPr id="5" name="Table 4">
            <a:extLst>
              <a:ext uri="{FF2B5EF4-FFF2-40B4-BE49-F238E27FC236}">
                <a16:creationId xmlns:a16="http://schemas.microsoft.com/office/drawing/2014/main" id="{1C718DE9-EDEF-5168-9548-CDF30CFF3D64}"/>
              </a:ext>
            </a:extLst>
          </p:cNvPr>
          <p:cNvGraphicFramePr>
            <a:graphicFrameLocks noGrp="1"/>
          </p:cNvGraphicFramePr>
          <p:nvPr>
            <p:extLst>
              <p:ext uri="{D42A27DB-BD31-4B8C-83A1-F6EECF244321}">
                <p14:modId xmlns:p14="http://schemas.microsoft.com/office/powerpoint/2010/main" val="751471974"/>
              </p:ext>
            </p:extLst>
          </p:nvPr>
        </p:nvGraphicFramePr>
        <p:xfrm>
          <a:off x="454991" y="2532028"/>
          <a:ext cx="3984487" cy="1688790"/>
        </p:xfrm>
        <a:graphic>
          <a:graphicData uri="http://schemas.openxmlformats.org/drawingml/2006/table">
            <a:tbl>
              <a:tblPr firstRow="1" bandRow="1">
                <a:tableStyleId>{5C22544A-7EE6-4342-B048-85BDC9FD1C3A}</a:tableStyleId>
              </a:tblPr>
              <a:tblGrid>
                <a:gridCol w="1716955">
                  <a:extLst>
                    <a:ext uri="{9D8B030D-6E8A-4147-A177-3AD203B41FA5}">
                      <a16:colId xmlns:a16="http://schemas.microsoft.com/office/drawing/2014/main" val="649804685"/>
                    </a:ext>
                  </a:extLst>
                </a:gridCol>
                <a:gridCol w="2267532">
                  <a:extLst>
                    <a:ext uri="{9D8B030D-6E8A-4147-A177-3AD203B41FA5}">
                      <a16:colId xmlns:a16="http://schemas.microsoft.com/office/drawing/2014/main" val="2286421349"/>
                    </a:ext>
                  </a:extLst>
                </a:gridCol>
              </a:tblGrid>
              <a:tr h="281465">
                <a:tc>
                  <a:txBody>
                    <a:bodyPr/>
                    <a:lstStyle/>
                    <a:p>
                      <a:pPr algn="ctr"/>
                      <a:r>
                        <a:rPr lang="en-GB" sz="1200" dirty="0"/>
                        <a:t>UTILITY SECTOR</a:t>
                      </a:r>
                    </a:p>
                  </a:txBody>
                  <a:tcPr/>
                </a:tc>
                <a:tc>
                  <a:txBody>
                    <a:bodyPr/>
                    <a:lstStyle/>
                    <a:p>
                      <a:pPr algn="ctr"/>
                      <a:r>
                        <a:rPr lang="en-GB" sz="1200" dirty="0"/>
                        <a:t>WORKING GROUP LEAD</a:t>
                      </a:r>
                    </a:p>
                  </a:txBody>
                  <a:tcPr/>
                </a:tc>
                <a:extLst>
                  <a:ext uri="{0D108BD9-81ED-4DB2-BD59-A6C34878D82A}">
                    <a16:rowId xmlns:a16="http://schemas.microsoft.com/office/drawing/2014/main" val="1538293642"/>
                  </a:ext>
                </a:extLst>
              </a:tr>
              <a:tr h="281465">
                <a:tc>
                  <a:txBody>
                    <a:bodyPr/>
                    <a:lstStyle/>
                    <a:p>
                      <a:pPr algn="ctr"/>
                      <a:r>
                        <a:rPr lang="en-GB" sz="1200" dirty="0"/>
                        <a:t>ELECTRICITY</a:t>
                      </a:r>
                    </a:p>
                  </a:txBody>
                  <a:tcPr/>
                </a:tc>
                <a:tc>
                  <a:txBody>
                    <a:bodyPr/>
                    <a:lstStyle/>
                    <a:p>
                      <a:pPr algn="ctr"/>
                      <a:r>
                        <a:rPr lang="en-GB" sz="1200" i="1" dirty="0"/>
                        <a:t>TBC</a:t>
                      </a:r>
                    </a:p>
                  </a:txBody>
                  <a:tcPr/>
                </a:tc>
                <a:extLst>
                  <a:ext uri="{0D108BD9-81ED-4DB2-BD59-A6C34878D82A}">
                    <a16:rowId xmlns:a16="http://schemas.microsoft.com/office/drawing/2014/main" val="1886917299"/>
                  </a:ext>
                </a:extLst>
              </a:tr>
              <a:tr h="281465">
                <a:tc>
                  <a:txBody>
                    <a:bodyPr/>
                    <a:lstStyle/>
                    <a:p>
                      <a:pPr algn="ctr"/>
                      <a:r>
                        <a:rPr lang="en-GB" sz="1200" dirty="0"/>
                        <a:t>GAS</a:t>
                      </a:r>
                    </a:p>
                  </a:txBody>
                  <a:tcPr/>
                </a:tc>
                <a:tc>
                  <a:txBody>
                    <a:bodyPr/>
                    <a:lstStyle/>
                    <a:p>
                      <a:pPr algn="ctr"/>
                      <a:r>
                        <a:rPr lang="en-GB" sz="1200" i="1" dirty="0"/>
                        <a:t>TBC</a:t>
                      </a:r>
                    </a:p>
                  </a:txBody>
                  <a:tcPr/>
                </a:tc>
                <a:extLst>
                  <a:ext uri="{0D108BD9-81ED-4DB2-BD59-A6C34878D82A}">
                    <a16:rowId xmlns:a16="http://schemas.microsoft.com/office/drawing/2014/main" val="2687487557"/>
                  </a:ext>
                </a:extLst>
              </a:tr>
              <a:tr h="281465">
                <a:tc>
                  <a:txBody>
                    <a:bodyPr/>
                    <a:lstStyle/>
                    <a:p>
                      <a:pPr algn="ctr"/>
                      <a:r>
                        <a:rPr lang="en-GB" sz="1200" dirty="0"/>
                        <a:t>TELECOMS</a:t>
                      </a:r>
                    </a:p>
                  </a:txBody>
                  <a:tcPr/>
                </a:tc>
                <a:tc>
                  <a:txBody>
                    <a:bodyPr/>
                    <a:lstStyle/>
                    <a:p>
                      <a:pPr algn="ctr"/>
                      <a:r>
                        <a:rPr lang="en-GB" sz="1200" i="1" dirty="0"/>
                        <a:t>TBC</a:t>
                      </a:r>
                    </a:p>
                  </a:txBody>
                  <a:tcPr/>
                </a:tc>
                <a:extLst>
                  <a:ext uri="{0D108BD9-81ED-4DB2-BD59-A6C34878D82A}">
                    <a16:rowId xmlns:a16="http://schemas.microsoft.com/office/drawing/2014/main" val="2219977210"/>
                  </a:ext>
                </a:extLst>
              </a:tr>
              <a:tr h="281465">
                <a:tc>
                  <a:txBody>
                    <a:bodyPr/>
                    <a:lstStyle/>
                    <a:p>
                      <a:pPr algn="ctr"/>
                      <a:r>
                        <a:rPr lang="en-GB" sz="1200" dirty="0"/>
                        <a:t>WATER</a:t>
                      </a:r>
                    </a:p>
                  </a:txBody>
                  <a:tcPr/>
                </a:tc>
                <a:tc>
                  <a:txBody>
                    <a:bodyPr/>
                    <a:lstStyle/>
                    <a:p>
                      <a:pPr algn="ctr"/>
                      <a:r>
                        <a:rPr lang="en-GB" sz="1200" i="1" dirty="0"/>
                        <a:t>TBC</a:t>
                      </a:r>
                    </a:p>
                  </a:txBody>
                  <a:tcPr/>
                </a:tc>
                <a:extLst>
                  <a:ext uri="{0D108BD9-81ED-4DB2-BD59-A6C34878D82A}">
                    <a16:rowId xmlns:a16="http://schemas.microsoft.com/office/drawing/2014/main" val="3909490203"/>
                  </a:ext>
                </a:extLst>
              </a:tr>
              <a:tr h="281465">
                <a:tc>
                  <a:txBody>
                    <a:bodyPr/>
                    <a:lstStyle/>
                    <a:p>
                      <a:pPr algn="ctr"/>
                      <a:r>
                        <a:rPr lang="en-GB" sz="1200" dirty="0"/>
                        <a:t>EV OPERATORS</a:t>
                      </a:r>
                    </a:p>
                  </a:txBody>
                  <a:tcPr/>
                </a:tc>
                <a:tc>
                  <a:txBody>
                    <a:bodyPr/>
                    <a:lstStyle/>
                    <a:p>
                      <a:pPr algn="ctr"/>
                      <a:r>
                        <a:rPr lang="en-GB" sz="1200" i="1" dirty="0"/>
                        <a:t>TBC</a:t>
                      </a:r>
                    </a:p>
                  </a:txBody>
                  <a:tcPr/>
                </a:tc>
                <a:extLst>
                  <a:ext uri="{0D108BD9-81ED-4DB2-BD59-A6C34878D82A}">
                    <a16:rowId xmlns:a16="http://schemas.microsoft.com/office/drawing/2014/main" val="3135896615"/>
                  </a:ext>
                </a:extLst>
              </a:tr>
            </a:tbl>
          </a:graphicData>
        </a:graphic>
      </p:graphicFrame>
      <p:graphicFrame>
        <p:nvGraphicFramePr>
          <p:cNvPr id="8" name="Table 7">
            <a:extLst>
              <a:ext uri="{FF2B5EF4-FFF2-40B4-BE49-F238E27FC236}">
                <a16:creationId xmlns:a16="http://schemas.microsoft.com/office/drawing/2014/main" id="{190E0444-BA5D-C058-6B06-50A5BF47000B}"/>
              </a:ext>
            </a:extLst>
          </p:cNvPr>
          <p:cNvGraphicFramePr>
            <a:graphicFrameLocks noGrp="1"/>
          </p:cNvGraphicFramePr>
          <p:nvPr>
            <p:extLst>
              <p:ext uri="{D42A27DB-BD31-4B8C-83A1-F6EECF244321}">
                <p14:modId xmlns:p14="http://schemas.microsoft.com/office/powerpoint/2010/main" val="274277955"/>
              </p:ext>
            </p:extLst>
          </p:nvPr>
        </p:nvGraphicFramePr>
        <p:xfrm>
          <a:off x="4878700" y="2532028"/>
          <a:ext cx="4344291" cy="1688790"/>
        </p:xfrm>
        <a:graphic>
          <a:graphicData uri="http://schemas.openxmlformats.org/drawingml/2006/table">
            <a:tbl>
              <a:tblPr firstRow="1" bandRow="1">
                <a:tableStyleId>{5C22544A-7EE6-4342-B048-85BDC9FD1C3A}</a:tableStyleId>
              </a:tblPr>
              <a:tblGrid>
                <a:gridCol w="2402325">
                  <a:extLst>
                    <a:ext uri="{9D8B030D-6E8A-4147-A177-3AD203B41FA5}">
                      <a16:colId xmlns:a16="http://schemas.microsoft.com/office/drawing/2014/main" val="649804685"/>
                    </a:ext>
                  </a:extLst>
                </a:gridCol>
                <a:gridCol w="1941966">
                  <a:extLst>
                    <a:ext uri="{9D8B030D-6E8A-4147-A177-3AD203B41FA5}">
                      <a16:colId xmlns:a16="http://schemas.microsoft.com/office/drawing/2014/main" val="2286421349"/>
                    </a:ext>
                  </a:extLst>
                </a:gridCol>
              </a:tblGrid>
              <a:tr h="281465">
                <a:tc>
                  <a:txBody>
                    <a:bodyPr/>
                    <a:lstStyle/>
                    <a:p>
                      <a:pPr algn="ctr"/>
                      <a:r>
                        <a:rPr lang="en-GB" sz="1200" dirty="0"/>
                        <a:t>HIGHWAY AUTHORITY REGION</a:t>
                      </a:r>
                    </a:p>
                  </a:txBody>
                  <a:tcPr/>
                </a:tc>
                <a:tc>
                  <a:txBody>
                    <a:bodyPr/>
                    <a:lstStyle/>
                    <a:p>
                      <a:pPr algn="ctr"/>
                      <a:r>
                        <a:rPr lang="en-GB" sz="1200" dirty="0"/>
                        <a:t>WORKING GROUP LEAD</a:t>
                      </a:r>
                    </a:p>
                  </a:txBody>
                  <a:tcPr/>
                </a:tc>
                <a:extLst>
                  <a:ext uri="{0D108BD9-81ED-4DB2-BD59-A6C34878D82A}">
                    <a16:rowId xmlns:a16="http://schemas.microsoft.com/office/drawing/2014/main" val="1538293642"/>
                  </a:ext>
                </a:extLst>
              </a:tr>
              <a:tr h="281465">
                <a:tc>
                  <a:txBody>
                    <a:bodyPr/>
                    <a:lstStyle/>
                    <a:p>
                      <a:pPr algn="ctr"/>
                      <a:r>
                        <a:rPr lang="en-GB" sz="1200" dirty="0"/>
                        <a:t>LONDON</a:t>
                      </a:r>
                    </a:p>
                  </a:txBody>
                  <a:tcPr/>
                </a:tc>
                <a:tc>
                  <a:txBody>
                    <a:bodyPr/>
                    <a:lstStyle/>
                    <a:p>
                      <a:pPr algn="ctr"/>
                      <a:r>
                        <a:rPr lang="en-GB" sz="1200" i="1" u="sng" dirty="0"/>
                        <a:t>TBC</a:t>
                      </a:r>
                    </a:p>
                  </a:txBody>
                  <a:tcPr/>
                </a:tc>
                <a:extLst>
                  <a:ext uri="{0D108BD9-81ED-4DB2-BD59-A6C34878D82A}">
                    <a16:rowId xmlns:a16="http://schemas.microsoft.com/office/drawing/2014/main" val="1886917299"/>
                  </a:ext>
                </a:extLst>
              </a:tr>
              <a:tr h="281465">
                <a:tc>
                  <a:txBody>
                    <a:bodyPr/>
                    <a:lstStyle/>
                    <a:p>
                      <a:pPr algn="ctr"/>
                      <a:r>
                        <a:rPr lang="en-GB" sz="1200" dirty="0"/>
                        <a:t>NORTH</a:t>
                      </a:r>
                    </a:p>
                  </a:txBody>
                  <a:tcPr/>
                </a:tc>
                <a:tc>
                  <a:txBody>
                    <a:bodyPr/>
                    <a:lstStyle/>
                    <a:p>
                      <a:pPr algn="ctr"/>
                      <a:r>
                        <a:rPr lang="en-GB" sz="1200" i="1" u="sng" dirty="0"/>
                        <a:t>TBC</a:t>
                      </a:r>
                    </a:p>
                  </a:txBody>
                  <a:tcPr/>
                </a:tc>
                <a:extLst>
                  <a:ext uri="{0D108BD9-81ED-4DB2-BD59-A6C34878D82A}">
                    <a16:rowId xmlns:a16="http://schemas.microsoft.com/office/drawing/2014/main" val="2687487557"/>
                  </a:ext>
                </a:extLst>
              </a:tr>
              <a:tr h="281465">
                <a:tc>
                  <a:txBody>
                    <a:bodyPr/>
                    <a:lstStyle/>
                    <a:p>
                      <a:pPr algn="ctr"/>
                      <a:r>
                        <a:rPr lang="en-GB" sz="1200" dirty="0"/>
                        <a:t>EAST</a:t>
                      </a:r>
                    </a:p>
                  </a:txBody>
                  <a:tcPr/>
                </a:tc>
                <a:tc>
                  <a:txBody>
                    <a:bodyPr/>
                    <a:lstStyle/>
                    <a:p>
                      <a:pPr algn="ctr"/>
                      <a:r>
                        <a:rPr lang="en-GB" sz="1200" i="1" u="sng" dirty="0"/>
                        <a:t>TBC</a:t>
                      </a:r>
                    </a:p>
                  </a:txBody>
                  <a:tcPr/>
                </a:tc>
                <a:extLst>
                  <a:ext uri="{0D108BD9-81ED-4DB2-BD59-A6C34878D82A}">
                    <a16:rowId xmlns:a16="http://schemas.microsoft.com/office/drawing/2014/main" val="2219977210"/>
                  </a:ext>
                </a:extLst>
              </a:tr>
              <a:tr h="281465">
                <a:tc>
                  <a:txBody>
                    <a:bodyPr/>
                    <a:lstStyle/>
                    <a:p>
                      <a:pPr algn="ctr"/>
                      <a:r>
                        <a:rPr lang="en-GB" sz="1200" dirty="0"/>
                        <a:t>SOUTH</a:t>
                      </a:r>
                    </a:p>
                  </a:txBody>
                  <a:tcPr/>
                </a:tc>
                <a:tc>
                  <a:txBody>
                    <a:bodyPr/>
                    <a:lstStyle/>
                    <a:p>
                      <a:pPr algn="ctr"/>
                      <a:r>
                        <a:rPr lang="en-GB" sz="1200" i="1" u="sng" dirty="0"/>
                        <a:t>TBC</a:t>
                      </a:r>
                    </a:p>
                  </a:txBody>
                  <a:tcPr/>
                </a:tc>
                <a:extLst>
                  <a:ext uri="{0D108BD9-81ED-4DB2-BD59-A6C34878D82A}">
                    <a16:rowId xmlns:a16="http://schemas.microsoft.com/office/drawing/2014/main" val="3909490203"/>
                  </a:ext>
                </a:extLst>
              </a:tr>
              <a:tr h="281465">
                <a:tc>
                  <a:txBody>
                    <a:bodyPr/>
                    <a:lstStyle/>
                    <a:p>
                      <a:pPr algn="ctr"/>
                      <a:r>
                        <a:rPr lang="en-GB" sz="1200" dirty="0"/>
                        <a:t>WEST</a:t>
                      </a:r>
                    </a:p>
                  </a:txBody>
                  <a:tcPr/>
                </a:tc>
                <a:tc>
                  <a:txBody>
                    <a:bodyPr/>
                    <a:lstStyle/>
                    <a:p>
                      <a:pPr algn="ctr"/>
                      <a:r>
                        <a:rPr lang="en-GB" sz="1200" i="1" u="sng" dirty="0"/>
                        <a:t>TBC</a:t>
                      </a:r>
                    </a:p>
                  </a:txBody>
                  <a:tcPr/>
                </a:tc>
                <a:extLst>
                  <a:ext uri="{0D108BD9-81ED-4DB2-BD59-A6C34878D82A}">
                    <a16:rowId xmlns:a16="http://schemas.microsoft.com/office/drawing/2014/main" val="3135896615"/>
                  </a:ext>
                </a:extLst>
              </a:tr>
            </a:tbl>
          </a:graphicData>
        </a:graphic>
      </p:graphicFrame>
    </p:spTree>
    <p:extLst>
      <p:ext uri="{BB962C8B-B14F-4D97-AF65-F5344CB8AC3E}">
        <p14:creationId xmlns:p14="http://schemas.microsoft.com/office/powerpoint/2010/main" val="3624681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10D3F-1DB3-C0C9-CEB9-FA4EEBD1C5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59D5B-A54E-33AC-5DC3-52BF7363B62C}"/>
              </a:ext>
            </a:extLst>
          </p:cNvPr>
          <p:cNvSpPr>
            <a:spLocks noGrp="1"/>
          </p:cNvSpPr>
          <p:nvPr>
            <p:ph type="ctrTitle"/>
          </p:nvPr>
        </p:nvSpPr>
        <p:spPr>
          <a:xfrm>
            <a:off x="338666" y="499459"/>
            <a:ext cx="6559827" cy="675861"/>
          </a:xfrm>
        </p:spPr>
        <p:txBody>
          <a:bodyPr>
            <a:noAutofit/>
          </a:bodyPr>
          <a:lstStyle/>
          <a:p>
            <a:pPr algn="l"/>
            <a:r>
              <a:rPr lang="en-GB" sz="3200" dirty="0">
                <a:solidFill>
                  <a:srgbClr val="009999"/>
                </a:solidFill>
              </a:rPr>
              <a:t>Material Classification Protocol</a:t>
            </a:r>
          </a:p>
        </p:txBody>
      </p:sp>
      <p:pic>
        <p:nvPicPr>
          <p:cNvPr id="4" name="Picture 3">
            <a:extLst>
              <a:ext uri="{FF2B5EF4-FFF2-40B4-BE49-F238E27FC236}">
                <a16:creationId xmlns:a16="http://schemas.microsoft.com/office/drawing/2014/main" id="{CF6E8AFB-9EE6-1BCE-B71F-818100498E68}"/>
              </a:ext>
            </a:extLst>
          </p:cNvPr>
          <p:cNvPicPr>
            <a:picLocks noChangeAspect="1"/>
          </p:cNvPicPr>
          <p:nvPr/>
        </p:nvPicPr>
        <p:blipFill>
          <a:blip r:embed="rId2"/>
          <a:stretch>
            <a:fillRect/>
          </a:stretch>
        </p:blipFill>
        <p:spPr>
          <a:xfrm>
            <a:off x="9183495" y="77880"/>
            <a:ext cx="2969009" cy="1810669"/>
          </a:xfrm>
          <a:prstGeom prst="rect">
            <a:avLst/>
          </a:prstGeom>
        </p:spPr>
      </p:pic>
      <p:sp>
        <p:nvSpPr>
          <p:cNvPr id="3" name="TextBox 2">
            <a:extLst>
              <a:ext uri="{FF2B5EF4-FFF2-40B4-BE49-F238E27FC236}">
                <a16:creationId xmlns:a16="http://schemas.microsoft.com/office/drawing/2014/main" id="{B752E655-E784-E4D2-EE1C-C04F3E039F49}"/>
              </a:ext>
            </a:extLst>
          </p:cNvPr>
          <p:cNvSpPr txBox="1"/>
          <p:nvPr/>
        </p:nvSpPr>
        <p:spPr>
          <a:xfrm>
            <a:off x="1642533" y="2950370"/>
            <a:ext cx="8906933" cy="1815882"/>
          </a:xfrm>
          <a:prstGeom prst="rect">
            <a:avLst/>
          </a:prstGeom>
          <a:noFill/>
        </p:spPr>
        <p:txBody>
          <a:bodyPr wrap="square" rtlCol="0">
            <a:spAutoFit/>
          </a:bodyPr>
          <a:lstStyle/>
          <a:p>
            <a:pPr algn="ctr"/>
            <a:r>
              <a:rPr lang="en-GB" sz="4000" i="1" dirty="0"/>
              <a:t>Thanks</a:t>
            </a:r>
          </a:p>
          <a:p>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4591529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0f34c85-8c25-4204-aeb3-8adfe46b1c11">
      <Terms xmlns="http://schemas.microsoft.com/office/infopath/2007/PartnerControls"/>
    </lcf76f155ced4ddcb4097134ff3c332f>
    <TaxCatchAll xmlns="eaf8f4f9-5faf-4365-a9e6-53dce1e80bd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39702134709EB459C7157278D4B9139" ma:contentTypeVersion="19" ma:contentTypeDescription="Create a new document." ma:contentTypeScope="" ma:versionID="4cbe51e4f716e9d206ee7d0ad133b850">
  <xsd:schema xmlns:xsd="http://www.w3.org/2001/XMLSchema" xmlns:xs="http://www.w3.org/2001/XMLSchema" xmlns:p="http://schemas.microsoft.com/office/2006/metadata/properties" xmlns:ns2="70f34c85-8c25-4204-aeb3-8adfe46b1c11" xmlns:ns3="eaf8f4f9-5faf-4365-a9e6-53dce1e80bdc" targetNamespace="http://schemas.microsoft.com/office/2006/metadata/properties" ma:root="true" ma:fieldsID="d39d800c57d793c629b683f0d756e9c7" ns2:_="" ns3:_="">
    <xsd:import namespace="70f34c85-8c25-4204-aeb3-8adfe46b1c11"/>
    <xsd:import namespace="eaf8f4f9-5faf-4365-a9e6-53dce1e80bdc"/>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f34c85-8c25-4204-aeb3-8adfe46b1c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66b845e-6ede-4302-83a3-7c8fb453e66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f8f4f9-5faf-4365-a9e6-53dce1e80bd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bdb39c2-613a-4eda-9382-a1a98e9c1ff7}" ma:internalName="TaxCatchAll" ma:showField="CatchAllData" ma:web="eaf8f4f9-5faf-4365-a9e6-53dce1e80b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0A2949-00E0-46FA-9D54-C39CCC7C184D}">
  <ds:schemaRefs>
    <ds:schemaRef ds:uri="http://schemas.microsoft.com/office/2006/metadata/properties"/>
    <ds:schemaRef ds:uri="http://schemas.microsoft.com/office/infopath/2007/PartnerControls"/>
    <ds:schemaRef ds:uri="70f34c85-8c25-4204-aeb3-8adfe46b1c11"/>
    <ds:schemaRef ds:uri="eaf8f4f9-5faf-4365-a9e6-53dce1e80bdc"/>
  </ds:schemaRefs>
</ds:datastoreItem>
</file>

<file path=customXml/itemProps2.xml><?xml version="1.0" encoding="utf-8"?>
<ds:datastoreItem xmlns:ds="http://schemas.openxmlformats.org/officeDocument/2006/customXml" ds:itemID="{A846C63A-0A0E-41F6-922B-9C6C0A3ECAEE}">
  <ds:schemaRefs>
    <ds:schemaRef ds:uri="http://schemas.microsoft.com/sharepoint/v3/contenttype/forms"/>
  </ds:schemaRefs>
</ds:datastoreItem>
</file>

<file path=customXml/itemProps3.xml><?xml version="1.0" encoding="utf-8"?>
<ds:datastoreItem xmlns:ds="http://schemas.openxmlformats.org/officeDocument/2006/customXml" ds:itemID="{1C3CE2F9-B6E3-4BF4-AAF6-AED65467EE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0f34c85-8c25-4204-aeb3-8adfe46b1c11"/>
    <ds:schemaRef ds:uri="eaf8f4f9-5faf-4365-a9e6-53dce1e80b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48</TotalTime>
  <Words>1095</Words>
  <Application>Microsoft Office PowerPoint</Application>
  <PresentationFormat>Widescreen</PresentationFormat>
  <Paragraphs>141</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Century Gothic</vt:lpstr>
      <vt:lpstr>Office Theme</vt:lpstr>
      <vt:lpstr>Material Classification Protocol  </vt:lpstr>
      <vt:lpstr>Material Classification Protocol</vt:lpstr>
      <vt:lpstr>Material Classification Protocol</vt:lpstr>
      <vt:lpstr>Material Classification Protocol</vt:lpstr>
      <vt:lpstr>Material Classification Protocol</vt:lpstr>
      <vt:lpstr>Material Classification Protocol</vt:lpstr>
      <vt:lpstr>Material Classification Protocol</vt:lpstr>
      <vt:lpstr>Material Classification Protocol</vt:lpstr>
      <vt:lpstr>Material Classification Protocol</vt:lpstr>
      <vt:lpstr>Material Classification Protocol</vt:lpstr>
      <vt:lpstr>Material Classification Protocol</vt:lpstr>
    </vt:vector>
  </TitlesOfParts>
  <Company>UK Power Networks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Boissieux, Richard</dc:creator>
  <cp:lastModifiedBy>Chris Speight</cp:lastModifiedBy>
  <cp:revision>9</cp:revision>
  <dcterms:created xsi:type="dcterms:W3CDTF">2025-01-07T10:23:16Z</dcterms:created>
  <dcterms:modified xsi:type="dcterms:W3CDTF">2026-10-02T10:23:02Z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4fe2fa2-8093-4776-8a20-2d25f8c7acf2_Enabled">
    <vt:lpwstr>true</vt:lpwstr>
  </property>
  <property fmtid="{D5CDD505-2E9C-101B-9397-08002B2CF9AE}" pid="3" name="MSIP_Label_24fe2fa2-8093-4776-8a20-2d25f8c7acf2_SetDate">
    <vt:lpwstr>2025-01-07T10:23:49Z</vt:lpwstr>
  </property>
  <property fmtid="{D5CDD505-2E9C-101B-9397-08002B2CF9AE}" pid="4" name="MSIP_Label_24fe2fa2-8093-4776-8a20-2d25f8c7acf2_Method">
    <vt:lpwstr>Standard</vt:lpwstr>
  </property>
  <property fmtid="{D5CDD505-2E9C-101B-9397-08002B2CF9AE}" pid="5" name="MSIP_Label_24fe2fa2-8093-4776-8a20-2d25f8c7acf2_Name">
    <vt:lpwstr>Internal</vt:lpwstr>
  </property>
  <property fmtid="{D5CDD505-2E9C-101B-9397-08002B2CF9AE}" pid="6" name="MSIP_Label_24fe2fa2-8093-4776-8a20-2d25f8c7acf2_SiteId">
    <vt:lpwstr>887a239c-e092-45fe-92c8-d902c3681567</vt:lpwstr>
  </property>
  <property fmtid="{D5CDD505-2E9C-101B-9397-08002B2CF9AE}" pid="7" name="MSIP_Label_24fe2fa2-8093-4776-8a20-2d25f8c7acf2_ActionId">
    <vt:lpwstr>42e33973-80fb-4037-9f5b-e43e978727be</vt:lpwstr>
  </property>
  <property fmtid="{D5CDD505-2E9C-101B-9397-08002B2CF9AE}" pid="8" name="MSIP_Label_24fe2fa2-8093-4776-8a20-2d25f8c7acf2_ContentBits">
    <vt:lpwstr>0</vt:lpwstr>
  </property>
  <property fmtid="{D5CDD505-2E9C-101B-9397-08002B2CF9AE}" pid="9" name="ContentTypeId">
    <vt:lpwstr>0x010100239702134709EB459C7157278D4B9139</vt:lpwstr>
  </property>
  <property fmtid="{D5CDD505-2E9C-101B-9397-08002B2CF9AE}" pid="10" name="MediaServiceImageTags">
    <vt:lpwstr/>
  </property>
  <property fmtid="{D5CDD505-2E9C-101B-9397-08002B2CF9AE}" pid="11" name="MSIP_Label_55818d02-8d25-4bb9-b27c-e4db64670887_Enabled">
    <vt:lpwstr>true</vt:lpwstr>
  </property>
  <property fmtid="{D5CDD505-2E9C-101B-9397-08002B2CF9AE}" pid="12" name="MSIP_Label_55818d02-8d25-4bb9-b27c-e4db64670887_SetDate">
    <vt:lpwstr>2026-04-21T12:40:14Z</vt:lpwstr>
  </property>
  <property fmtid="{D5CDD505-2E9C-101B-9397-08002B2CF9AE}" pid="13" name="MSIP_Label_55818d02-8d25-4bb9-b27c-e4db64670887_Method">
    <vt:lpwstr>Standard</vt:lpwstr>
  </property>
  <property fmtid="{D5CDD505-2E9C-101B-9397-08002B2CF9AE}" pid="14" name="MSIP_Label_55818d02-8d25-4bb9-b27c-e4db64670887_Name">
    <vt:lpwstr>55818d02-8d25-4bb9-b27c-e4db64670887</vt:lpwstr>
  </property>
  <property fmtid="{D5CDD505-2E9C-101B-9397-08002B2CF9AE}" pid="15" name="MSIP_Label_55818d02-8d25-4bb9-b27c-e4db64670887_SiteId">
    <vt:lpwstr>a7f35688-9c00-4d5e-ba41-29f146377ab0</vt:lpwstr>
  </property>
  <property fmtid="{D5CDD505-2E9C-101B-9397-08002B2CF9AE}" pid="16" name="MSIP_Label_55818d02-8d25-4bb9-b27c-e4db64670887_ActionId">
    <vt:lpwstr>17872439-de3c-43e3-b0e8-b71a211e933f</vt:lpwstr>
  </property>
  <property fmtid="{D5CDD505-2E9C-101B-9397-08002B2CF9AE}" pid="17" name="MSIP_Label_55818d02-8d25-4bb9-b27c-e4db64670887_ContentBits">
    <vt:lpwstr>3</vt:lpwstr>
  </property>
  <property fmtid="{D5CDD505-2E9C-101B-9397-08002B2CF9AE}" pid="18" name="MSIP_Label_55818d02-8d25-4bb9-b27c-e4db64670887_Tag">
    <vt:lpwstr>10, 3, 0, 1</vt:lpwstr>
  </property>
  <property fmtid="{D5CDD505-2E9C-101B-9397-08002B2CF9AE}" pid="19" name="ClassificationContentMarkingFooterLocations">
    <vt:lpwstr>Office Theme:10</vt:lpwstr>
  </property>
  <property fmtid="{D5CDD505-2E9C-101B-9397-08002B2CF9AE}" pid="20" name="ClassificationContentMarkingFooterText">
    <vt:lpwstr>General</vt:lpwstr>
  </property>
  <property fmtid="{D5CDD505-2E9C-101B-9397-08002B2CF9AE}" pid="21" name="ClassificationContentMarkingHeaderLocations">
    <vt:lpwstr>Office Theme:9</vt:lpwstr>
  </property>
  <property fmtid="{D5CDD505-2E9C-101B-9397-08002B2CF9AE}" pid="22" name="ClassificationContentMarkingHeaderText">
    <vt:lpwstr>General</vt:lpwstr>
  </property>
</Properties>
</file>